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940" r:id="rId1"/>
  </p:sldMasterIdLst>
  <p:notesMasterIdLst>
    <p:notesMasterId r:id="rId44"/>
  </p:notesMasterIdLst>
  <p:sldIdLst>
    <p:sldId id="256" r:id="rId2"/>
    <p:sldId id="257" r:id="rId3"/>
    <p:sldId id="317" r:id="rId4"/>
    <p:sldId id="318" r:id="rId5"/>
    <p:sldId id="319" r:id="rId6"/>
    <p:sldId id="320" r:id="rId7"/>
    <p:sldId id="321" r:id="rId8"/>
    <p:sldId id="322" r:id="rId9"/>
    <p:sldId id="323" r:id="rId10"/>
    <p:sldId id="324" r:id="rId11"/>
    <p:sldId id="325" r:id="rId12"/>
    <p:sldId id="326" r:id="rId13"/>
    <p:sldId id="327" r:id="rId14"/>
    <p:sldId id="328" r:id="rId15"/>
    <p:sldId id="329" r:id="rId16"/>
    <p:sldId id="330" r:id="rId17"/>
    <p:sldId id="331" r:id="rId18"/>
    <p:sldId id="332" r:id="rId19"/>
    <p:sldId id="333" r:id="rId20"/>
    <p:sldId id="334" r:id="rId21"/>
    <p:sldId id="335" r:id="rId22"/>
    <p:sldId id="336" r:id="rId23"/>
    <p:sldId id="337" r:id="rId24"/>
    <p:sldId id="338" r:id="rId25"/>
    <p:sldId id="339" r:id="rId26"/>
    <p:sldId id="340" r:id="rId27"/>
    <p:sldId id="341" r:id="rId28"/>
    <p:sldId id="342" r:id="rId29"/>
    <p:sldId id="343" r:id="rId30"/>
    <p:sldId id="344" r:id="rId31"/>
    <p:sldId id="345" r:id="rId32"/>
    <p:sldId id="346" r:id="rId33"/>
    <p:sldId id="347" r:id="rId34"/>
    <p:sldId id="348" r:id="rId35"/>
    <p:sldId id="356" r:id="rId36"/>
    <p:sldId id="357" r:id="rId37"/>
    <p:sldId id="351" r:id="rId38"/>
    <p:sldId id="352" r:id="rId39"/>
    <p:sldId id="359" r:id="rId40"/>
    <p:sldId id="358" r:id="rId41"/>
    <p:sldId id="354" r:id="rId42"/>
    <p:sldId id="316" r:id="rId43"/>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228" autoAdjust="0"/>
  </p:normalViewPr>
  <p:slideViewPr>
    <p:cSldViewPr>
      <p:cViewPr varScale="1">
        <p:scale>
          <a:sx n="63" d="100"/>
          <a:sy n="63" d="100"/>
        </p:scale>
        <p:origin x="1512" y="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AB9C8CB7-5786-483E-AC80-70CACBC1BE54}" type="datetimeFigureOut">
              <a:rPr lang="en-US"/>
              <a:pPr>
                <a:defRPr/>
              </a:pPr>
              <a:t>1/25/2017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F575F9B1-C2A4-455B-B287-FE6872AF6039}" type="slidenum">
              <a:rPr lang="en-US" altLang="en-US"/>
              <a:pPr>
                <a:defRPr/>
              </a:pPr>
              <a:t>‹#›</a:t>
            </a:fld>
            <a:endParaRPr lang="en-US" altLang="en-US"/>
          </a:p>
        </p:txBody>
      </p:sp>
    </p:spTree>
    <p:extLst>
      <p:ext uri="{BB962C8B-B14F-4D97-AF65-F5344CB8AC3E}">
        <p14:creationId xmlns:p14="http://schemas.microsoft.com/office/powerpoint/2010/main" val="15715916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204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BB37185-8433-4153-9EC1-CDC8227C6373}" type="slidenum">
              <a:rPr lang="en-US" altLang="en-US" smtClean="0"/>
              <a:pPr>
                <a:spcBef>
                  <a:spcPct val="0"/>
                </a:spcBef>
              </a:pPr>
              <a:t>0</a:t>
            </a:fld>
            <a:endParaRPr lang="en-US" altLang="en-US" smtClean="0"/>
          </a:p>
        </p:txBody>
      </p:sp>
    </p:spTree>
    <p:extLst>
      <p:ext uri="{BB962C8B-B14F-4D97-AF65-F5344CB8AC3E}">
        <p14:creationId xmlns:p14="http://schemas.microsoft.com/office/powerpoint/2010/main" val="39112417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13</a:t>
            </a:fld>
            <a:endParaRPr lang="en-US"/>
          </a:p>
        </p:txBody>
      </p:sp>
    </p:spTree>
    <p:extLst>
      <p:ext uri="{BB962C8B-B14F-4D97-AF65-F5344CB8AC3E}">
        <p14:creationId xmlns:p14="http://schemas.microsoft.com/office/powerpoint/2010/main" val="429659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14</a:t>
            </a:fld>
            <a:endParaRPr lang="en-US"/>
          </a:p>
        </p:txBody>
      </p:sp>
    </p:spTree>
    <p:extLst>
      <p:ext uri="{BB962C8B-B14F-4D97-AF65-F5344CB8AC3E}">
        <p14:creationId xmlns:p14="http://schemas.microsoft.com/office/powerpoint/2010/main" val="12591510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16</a:t>
            </a:fld>
            <a:endParaRPr lang="en-US"/>
          </a:p>
        </p:txBody>
      </p:sp>
    </p:spTree>
    <p:extLst>
      <p:ext uri="{BB962C8B-B14F-4D97-AF65-F5344CB8AC3E}">
        <p14:creationId xmlns:p14="http://schemas.microsoft.com/office/powerpoint/2010/main" val="14808967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17</a:t>
            </a:fld>
            <a:endParaRPr lang="en-US"/>
          </a:p>
        </p:txBody>
      </p:sp>
    </p:spTree>
    <p:extLst>
      <p:ext uri="{BB962C8B-B14F-4D97-AF65-F5344CB8AC3E}">
        <p14:creationId xmlns:p14="http://schemas.microsoft.com/office/powerpoint/2010/main" val="26994972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19</a:t>
            </a:fld>
            <a:endParaRPr lang="en-US"/>
          </a:p>
        </p:txBody>
      </p:sp>
    </p:spTree>
    <p:extLst>
      <p:ext uri="{BB962C8B-B14F-4D97-AF65-F5344CB8AC3E}">
        <p14:creationId xmlns:p14="http://schemas.microsoft.com/office/powerpoint/2010/main" val="23691492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24</a:t>
            </a:fld>
            <a:endParaRPr lang="en-US"/>
          </a:p>
        </p:txBody>
      </p:sp>
    </p:spTree>
    <p:extLst>
      <p:ext uri="{BB962C8B-B14F-4D97-AF65-F5344CB8AC3E}">
        <p14:creationId xmlns:p14="http://schemas.microsoft.com/office/powerpoint/2010/main" val="39157048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25</a:t>
            </a:fld>
            <a:endParaRPr lang="en-US"/>
          </a:p>
        </p:txBody>
      </p:sp>
    </p:spTree>
    <p:extLst>
      <p:ext uri="{BB962C8B-B14F-4D97-AF65-F5344CB8AC3E}">
        <p14:creationId xmlns:p14="http://schemas.microsoft.com/office/powerpoint/2010/main" val="64603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27</a:t>
            </a:fld>
            <a:endParaRPr lang="en-US"/>
          </a:p>
        </p:txBody>
      </p:sp>
    </p:spTree>
    <p:extLst>
      <p:ext uri="{BB962C8B-B14F-4D97-AF65-F5344CB8AC3E}">
        <p14:creationId xmlns:p14="http://schemas.microsoft.com/office/powerpoint/2010/main" val="12671454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29</a:t>
            </a:fld>
            <a:endParaRPr lang="en-US"/>
          </a:p>
        </p:txBody>
      </p:sp>
    </p:spTree>
    <p:extLst>
      <p:ext uri="{BB962C8B-B14F-4D97-AF65-F5344CB8AC3E}">
        <p14:creationId xmlns:p14="http://schemas.microsoft.com/office/powerpoint/2010/main" val="12109046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31</a:t>
            </a:fld>
            <a:endParaRPr lang="en-US"/>
          </a:p>
        </p:txBody>
      </p:sp>
    </p:spTree>
    <p:extLst>
      <p:ext uri="{BB962C8B-B14F-4D97-AF65-F5344CB8AC3E}">
        <p14:creationId xmlns:p14="http://schemas.microsoft.com/office/powerpoint/2010/main" val="4055443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225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D8B6604-FD9A-4C07-A426-18BE36A52CC3}" type="slidenum">
              <a:rPr lang="en-US" altLang="en-US" smtClean="0"/>
              <a:pPr>
                <a:spcBef>
                  <a:spcPct val="0"/>
                </a:spcBef>
              </a:pPr>
              <a:t>1</a:t>
            </a:fld>
            <a:endParaRPr lang="en-US" altLang="en-US" smtClean="0"/>
          </a:p>
        </p:txBody>
      </p:sp>
    </p:spTree>
    <p:extLst>
      <p:ext uri="{BB962C8B-B14F-4D97-AF65-F5344CB8AC3E}">
        <p14:creationId xmlns:p14="http://schemas.microsoft.com/office/powerpoint/2010/main" val="3619291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32</a:t>
            </a:fld>
            <a:endParaRPr lang="en-US"/>
          </a:p>
        </p:txBody>
      </p:sp>
    </p:spTree>
    <p:extLst>
      <p:ext uri="{BB962C8B-B14F-4D97-AF65-F5344CB8AC3E}">
        <p14:creationId xmlns:p14="http://schemas.microsoft.com/office/powerpoint/2010/main" val="24964053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33</a:t>
            </a:fld>
            <a:endParaRPr lang="en-US"/>
          </a:p>
        </p:txBody>
      </p:sp>
    </p:spTree>
    <p:extLst>
      <p:ext uri="{BB962C8B-B14F-4D97-AF65-F5344CB8AC3E}">
        <p14:creationId xmlns:p14="http://schemas.microsoft.com/office/powerpoint/2010/main" val="16900564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AF4F292-6382-43BE-B7D0-AD1990344402}" type="slidenum">
              <a:rPr lang="en-US"/>
              <a:t>36</a:t>
            </a:fld>
            <a:endParaRPr lang="en-US"/>
          </a:p>
        </p:txBody>
      </p:sp>
    </p:spTree>
    <p:extLst>
      <p:ext uri="{BB962C8B-B14F-4D97-AF65-F5344CB8AC3E}">
        <p14:creationId xmlns:p14="http://schemas.microsoft.com/office/powerpoint/2010/main" val="18548190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AF4F292-6382-43BE-B7D0-AD1990344402}" type="slidenum">
              <a:rPr lang="en-US"/>
              <a:t>37</a:t>
            </a:fld>
            <a:endParaRPr lang="en-US"/>
          </a:p>
        </p:txBody>
      </p:sp>
    </p:spTree>
    <p:extLst>
      <p:ext uri="{BB962C8B-B14F-4D97-AF65-F5344CB8AC3E}">
        <p14:creationId xmlns:p14="http://schemas.microsoft.com/office/powerpoint/2010/main" val="4851691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AF4F292-6382-43BE-B7D0-AD1990344402}" type="slidenum">
              <a:rPr lang="en-US"/>
              <a:t>39</a:t>
            </a:fld>
            <a:endParaRPr lang="en-US"/>
          </a:p>
        </p:txBody>
      </p:sp>
    </p:spTree>
    <p:extLst>
      <p:ext uri="{BB962C8B-B14F-4D97-AF65-F5344CB8AC3E}">
        <p14:creationId xmlns:p14="http://schemas.microsoft.com/office/powerpoint/2010/main" val="37388788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AF4F292-6382-43BE-B7D0-AD1990344402}" type="slidenum">
              <a:rPr lang="en-US"/>
              <a:t>40</a:t>
            </a:fld>
            <a:endParaRPr lang="en-US"/>
          </a:p>
        </p:txBody>
      </p:sp>
    </p:spTree>
    <p:extLst>
      <p:ext uri="{BB962C8B-B14F-4D97-AF65-F5344CB8AC3E}">
        <p14:creationId xmlns:p14="http://schemas.microsoft.com/office/powerpoint/2010/main" val="2949601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5</a:t>
            </a:fld>
            <a:endParaRPr lang="en-US"/>
          </a:p>
        </p:txBody>
      </p:sp>
    </p:spTree>
    <p:extLst>
      <p:ext uri="{BB962C8B-B14F-4D97-AF65-F5344CB8AC3E}">
        <p14:creationId xmlns:p14="http://schemas.microsoft.com/office/powerpoint/2010/main" val="2152034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6</a:t>
            </a:fld>
            <a:endParaRPr lang="en-US"/>
          </a:p>
        </p:txBody>
      </p:sp>
    </p:spTree>
    <p:extLst>
      <p:ext uri="{BB962C8B-B14F-4D97-AF65-F5344CB8AC3E}">
        <p14:creationId xmlns:p14="http://schemas.microsoft.com/office/powerpoint/2010/main" val="3794611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7</a:t>
            </a:fld>
            <a:endParaRPr lang="en-US"/>
          </a:p>
        </p:txBody>
      </p:sp>
    </p:spTree>
    <p:extLst>
      <p:ext uri="{BB962C8B-B14F-4D97-AF65-F5344CB8AC3E}">
        <p14:creationId xmlns:p14="http://schemas.microsoft.com/office/powerpoint/2010/main" val="26408899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8</a:t>
            </a:fld>
            <a:endParaRPr lang="en-US"/>
          </a:p>
        </p:txBody>
      </p:sp>
    </p:spTree>
    <p:extLst>
      <p:ext uri="{BB962C8B-B14F-4D97-AF65-F5344CB8AC3E}">
        <p14:creationId xmlns:p14="http://schemas.microsoft.com/office/powerpoint/2010/main" val="1342232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9</a:t>
            </a:fld>
            <a:endParaRPr lang="en-US"/>
          </a:p>
        </p:txBody>
      </p:sp>
    </p:spTree>
    <p:extLst>
      <p:ext uri="{BB962C8B-B14F-4D97-AF65-F5344CB8AC3E}">
        <p14:creationId xmlns:p14="http://schemas.microsoft.com/office/powerpoint/2010/main" val="1960295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11</a:t>
            </a:fld>
            <a:endParaRPr lang="en-US"/>
          </a:p>
        </p:txBody>
      </p:sp>
    </p:spTree>
    <p:extLst>
      <p:ext uri="{BB962C8B-B14F-4D97-AF65-F5344CB8AC3E}">
        <p14:creationId xmlns:p14="http://schemas.microsoft.com/office/powerpoint/2010/main" val="3546999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FE268A-565A-C642-B94E-558C8C28CF73}" type="slidenum">
              <a:rPr lang="en-US" smtClean="0"/>
              <a:t>12</a:t>
            </a:fld>
            <a:endParaRPr lang="en-US"/>
          </a:p>
        </p:txBody>
      </p:sp>
    </p:spTree>
    <p:extLst>
      <p:ext uri="{BB962C8B-B14F-4D97-AF65-F5344CB8AC3E}">
        <p14:creationId xmlns:p14="http://schemas.microsoft.com/office/powerpoint/2010/main" val="2986275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Freeform 33"/>
          <p:cNvSpPr>
            <a:spLocks/>
          </p:cNvSpPr>
          <p:nvPr/>
        </p:nvSpPr>
        <p:spPr bwMode="auto">
          <a:xfrm>
            <a:off x="-31750" y="4321175"/>
            <a:ext cx="1395413" cy="781050"/>
          </a:xfrm>
          <a:custGeom>
            <a:avLst/>
            <a:gdLst>
              <a:gd name="T0" fmla="*/ 1006217 w 8042"/>
              <a:gd name="T1" fmla="*/ 781050 h 10000"/>
              <a:gd name="T2" fmla="*/ 1034327 w 8042"/>
              <a:gd name="T3" fmla="*/ 771677 h 10000"/>
              <a:gd name="T4" fmla="*/ 1039012 w 8042"/>
              <a:gd name="T5" fmla="*/ 766991 h 10000"/>
              <a:gd name="T6" fmla="*/ 1395413 w 8042"/>
              <a:gd name="T7" fmla="*/ 410832 h 10000"/>
              <a:gd name="T8" fmla="*/ 1395413 w 8042"/>
              <a:gd name="T9" fmla="*/ 368734 h 10000"/>
              <a:gd name="T10" fmla="*/ 1039012 w 8042"/>
              <a:gd name="T11" fmla="*/ 17261 h 10000"/>
              <a:gd name="T12" fmla="*/ 1034327 w 8042"/>
              <a:gd name="T13" fmla="*/ 12497 h 10000"/>
              <a:gd name="T14" fmla="*/ 1006217 w 8042"/>
              <a:gd name="T15" fmla="*/ 3202 h 10000"/>
              <a:gd name="T16" fmla="*/ 3123 w 8042"/>
              <a:gd name="T17" fmla="*/ 0 h 10000"/>
              <a:gd name="T18" fmla="*/ 0 w 8042"/>
              <a:gd name="T19" fmla="*/ 780347 h 10000"/>
              <a:gd name="T20" fmla="*/ 1006217 w 8042"/>
              <a:gd name="T21" fmla="*/ 781050 h 100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ctrTitle"/>
          </p:nvPr>
        </p:nvSpPr>
        <p:spPr>
          <a:xfrm>
            <a:off x="1942416" y="2514601"/>
            <a:ext cx="6600451"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942416" y="4777380"/>
            <a:ext cx="6600451" cy="1126283"/>
          </a:xfrm>
        </p:spPr>
        <p:txBody>
          <a:bodyPr/>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5" name="Date Placeholder 3"/>
          <p:cNvSpPr>
            <a:spLocks noGrp="1"/>
          </p:cNvSpPr>
          <p:nvPr>
            <p:ph type="dt" sz="half" idx="10"/>
          </p:nvPr>
        </p:nvSpPr>
        <p:spPr/>
        <p:txBody>
          <a:bodyPr/>
          <a:lstStyle>
            <a:lvl1pPr>
              <a:defRPr/>
            </a:lvl1pPr>
          </a:lstStyle>
          <a:p>
            <a:pPr>
              <a:defRPr/>
            </a:pPr>
            <a:fld id="{CAFB5C38-BFFC-4951-A738-AA885F8376CF}" type="datetime1">
              <a:rPr lang="en-US"/>
              <a:pPr>
                <a:defRPr/>
              </a:pPr>
              <a:t>1/25/2017</a:t>
            </a:fld>
            <a:endParaRPr lang="en-US" dirty="0"/>
          </a:p>
        </p:txBody>
      </p:sp>
      <p:sp>
        <p:nvSpPr>
          <p:cNvPr id="6" name="Footer Placeholder 4"/>
          <p:cNvSpPr>
            <a:spLocks noGrp="1"/>
          </p:cNvSpPr>
          <p:nvPr>
            <p:ph type="ftr" sz="quarter" idx="11"/>
          </p:nvPr>
        </p:nvSpPr>
        <p:spPr/>
        <p:txBody>
          <a:bodyPr/>
          <a:lstStyle>
            <a:lvl1pPr>
              <a:defRPr dirty="0" smtClean="0"/>
            </a:lvl1pPr>
          </a:lstStyle>
          <a:p>
            <a:pPr>
              <a:defRPr/>
            </a:pPr>
            <a:r>
              <a:rPr lang="en-US" altLang="en-US"/>
              <a:t>Copyright © 2016 FPT University</a:t>
            </a:r>
            <a:endParaRPr lang="es-ES" altLang="en-US"/>
          </a:p>
        </p:txBody>
      </p:sp>
      <p:sp>
        <p:nvSpPr>
          <p:cNvPr id="7" name="Slide Number Placeholder 5"/>
          <p:cNvSpPr>
            <a:spLocks noGrp="1"/>
          </p:cNvSpPr>
          <p:nvPr>
            <p:ph type="sldNum" sz="quarter" idx="12"/>
          </p:nvPr>
        </p:nvSpPr>
        <p:spPr>
          <a:xfrm>
            <a:off x="423863" y="4529138"/>
            <a:ext cx="584200" cy="365125"/>
          </a:xfrm>
        </p:spPr>
        <p:txBody>
          <a:bodyPr/>
          <a:lstStyle>
            <a:lvl1pPr>
              <a:defRPr/>
            </a:lvl1pPr>
          </a:lstStyle>
          <a:p>
            <a:pPr>
              <a:defRPr/>
            </a:pPr>
            <a:r>
              <a:rPr lang="en-US" altLang="en-US"/>
              <a:t>1-</a:t>
            </a:r>
            <a:fld id="{0B8DC797-1A8B-48A6-A253-6C3FCDA5517F}" type="slidenum">
              <a:rPr lang="en-US" altLang="en-US"/>
              <a:pPr>
                <a:defRPr/>
              </a:pPr>
              <a:t>‹#›</a:t>
            </a:fld>
            <a:endParaRPr lang="en-US" altLang="en-US"/>
          </a:p>
        </p:txBody>
      </p:sp>
    </p:spTree>
    <p:extLst>
      <p:ext uri="{BB962C8B-B14F-4D97-AF65-F5344CB8AC3E}">
        <p14:creationId xmlns:p14="http://schemas.microsoft.com/office/powerpoint/2010/main" val="3751949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4" name="Freeform 11"/>
          <p:cNvSpPr>
            <a:spLocks/>
          </p:cNvSpPr>
          <p:nvPr/>
        </p:nvSpPr>
        <p:spPr bwMode="auto">
          <a:xfrm flipV="1">
            <a:off x="0" y="3167063"/>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65435BF1-677C-4D80-B195-36416E37E5AF}" type="datetime1">
              <a:rPr lang="en-US"/>
              <a:pPr>
                <a:defRPr/>
              </a:pPr>
              <a:t>1/25/2017</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7" name="Slide Number Placeholder 5"/>
          <p:cNvSpPr>
            <a:spLocks noGrp="1"/>
          </p:cNvSpPr>
          <p:nvPr>
            <p:ph type="sldNum" sz="quarter" idx="12"/>
          </p:nvPr>
        </p:nvSpPr>
        <p:spPr>
          <a:xfrm>
            <a:off x="511175" y="3244850"/>
            <a:ext cx="585788" cy="365125"/>
          </a:xfrm>
        </p:spPr>
        <p:txBody>
          <a:bodyPr/>
          <a:lstStyle>
            <a:lvl1pPr>
              <a:defRPr/>
            </a:lvl1pPr>
          </a:lstStyle>
          <a:p>
            <a:pPr>
              <a:defRPr/>
            </a:pPr>
            <a:fld id="{467983B8-4C2F-4693-B41F-973E9F9D148F}" type="slidenum">
              <a:rPr lang="en-US" altLang="en-US"/>
              <a:pPr>
                <a:defRPr/>
              </a:pPr>
              <a:t>‹#›</a:t>
            </a:fld>
            <a:endParaRPr lang="en-US" altLang="en-US"/>
          </a:p>
        </p:txBody>
      </p:sp>
    </p:spTree>
    <p:extLst>
      <p:ext uri="{BB962C8B-B14F-4D97-AF65-F5344CB8AC3E}">
        <p14:creationId xmlns:p14="http://schemas.microsoft.com/office/powerpoint/2010/main" val="3384655960"/>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5" name="Freeform 11"/>
          <p:cNvSpPr>
            <a:spLocks/>
          </p:cNvSpPr>
          <p:nvPr/>
        </p:nvSpPr>
        <p:spPr bwMode="auto">
          <a:xfrm flipV="1">
            <a:off x="0" y="3167063"/>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 name="TextBox 5"/>
          <p:cNvSpPr txBox="1">
            <a:spLocks noChangeArrowheads="1"/>
          </p:cNvSpPr>
          <p:nvPr/>
        </p:nvSpPr>
        <p:spPr bwMode="auto">
          <a:xfrm>
            <a:off x="1808163" y="647700"/>
            <a:ext cx="4572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defRPr/>
            </a:pPr>
            <a:r>
              <a:rPr lang="en-US" altLang="en-US" sz="8000" smtClean="0">
                <a:solidFill>
                  <a:schemeClr val="accent1"/>
                </a:solidFill>
              </a:rPr>
              <a:t>“</a:t>
            </a:r>
          </a:p>
        </p:txBody>
      </p:sp>
      <p:sp>
        <p:nvSpPr>
          <p:cNvPr id="7" name="TextBox 62"/>
          <p:cNvSpPr txBox="1">
            <a:spLocks noChangeArrowheads="1"/>
          </p:cNvSpPr>
          <p:nvPr/>
        </p:nvSpPr>
        <p:spPr bwMode="auto">
          <a:xfrm>
            <a:off x="8169275" y="2905125"/>
            <a:ext cx="4572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defRPr/>
            </a:pPr>
            <a:r>
              <a:rPr lang="en-US" altLang="en-US" sz="8000" smtClean="0">
                <a:solidFill>
                  <a:schemeClr val="accent1"/>
                </a:solidFill>
              </a:rPr>
              <a:t>”</a:t>
            </a:r>
          </a:p>
        </p:txBody>
      </p:sp>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8" name="Date Placeholder 3"/>
          <p:cNvSpPr>
            <a:spLocks noGrp="1"/>
          </p:cNvSpPr>
          <p:nvPr>
            <p:ph type="dt" sz="half" idx="14"/>
          </p:nvPr>
        </p:nvSpPr>
        <p:spPr/>
        <p:txBody>
          <a:bodyPr/>
          <a:lstStyle>
            <a:lvl1pPr>
              <a:defRPr/>
            </a:lvl1pPr>
          </a:lstStyle>
          <a:p>
            <a:pPr>
              <a:defRPr/>
            </a:pPr>
            <a:fld id="{40B0D977-5C6C-4A71-947B-CA74FEA54A54}" type="datetime1">
              <a:rPr lang="en-US"/>
              <a:pPr>
                <a:defRPr/>
              </a:pPr>
              <a:t>1/25/2017</a:t>
            </a:fld>
            <a:endParaRPr lang="en-US"/>
          </a:p>
        </p:txBody>
      </p:sp>
      <p:sp>
        <p:nvSpPr>
          <p:cNvPr id="9" name="Footer Placeholder 4"/>
          <p:cNvSpPr>
            <a:spLocks noGrp="1"/>
          </p:cNvSpPr>
          <p:nvPr>
            <p:ph type="ftr" sz="quarter" idx="15"/>
          </p:nvPr>
        </p:nvSpPr>
        <p:spPr/>
        <p:txBody>
          <a:bodyPr/>
          <a:lstStyle>
            <a:lvl1pPr>
              <a:defRPr/>
            </a:lvl1pPr>
          </a:lstStyle>
          <a:p>
            <a:pPr>
              <a:defRPr/>
            </a:pPr>
            <a:r>
              <a:rPr lang="en-US" altLang="en-US"/>
              <a:t>Copyright © 2012 Pearson Education, Inc. Publishing as Prentice Hall</a:t>
            </a:r>
          </a:p>
        </p:txBody>
      </p:sp>
      <p:sp>
        <p:nvSpPr>
          <p:cNvPr id="10" name="Slide Number Placeholder 5"/>
          <p:cNvSpPr>
            <a:spLocks noGrp="1"/>
          </p:cNvSpPr>
          <p:nvPr>
            <p:ph type="sldNum" sz="quarter" idx="16"/>
          </p:nvPr>
        </p:nvSpPr>
        <p:spPr>
          <a:xfrm>
            <a:off x="511175" y="3244850"/>
            <a:ext cx="585788" cy="365125"/>
          </a:xfrm>
        </p:spPr>
        <p:txBody>
          <a:bodyPr/>
          <a:lstStyle>
            <a:lvl1pPr>
              <a:defRPr/>
            </a:lvl1pPr>
          </a:lstStyle>
          <a:p>
            <a:pPr>
              <a:defRPr/>
            </a:pPr>
            <a:fld id="{D0FC5E2A-F6D8-44E8-96D8-B860022A5243}" type="slidenum">
              <a:rPr lang="en-US" altLang="en-US"/>
              <a:pPr>
                <a:defRPr/>
              </a:pPr>
              <a:t>‹#›</a:t>
            </a:fld>
            <a:endParaRPr lang="en-US" altLang="en-US"/>
          </a:p>
        </p:txBody>
      </p:sp>
    </p:spTree>
    <p:extLst>
      <p:ext uri="{BB962C8B-B14F-4D97-AF65-F5344CB8AC3E}">
        <p14:creationId xmlns:p14="http://schemas.microsoft.com/office/powerpoint/2010/main" val="503372463"/>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5" name="Freeform 11"/>
          <p:cNvSpPr>
            <a:spLocks/>
          </p:cNvSpPr>
          <p:nvPr/>
        </p:nvSpPr>
        <p:spPr bwMode="auto">
          <a:xfrm flipV="1">
            <a:off x="0" y="4910138"/>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1942415" y="5181600"/>
            <a:ext cx="6591985" cy="729622"/>
          </a:xfrm>
        </p:spPr>
        <p:txBody>
          <a:bodyPr rtlCol="0">
            <a:normAutofit/>
          </a:bodyPr>
          <a:lstStyle>
            <a:lvl1pPr>
              <a:buNone/>
              <a:defRPr lang="en-US">
                <a:solidFill>
                  <a:schemeClr val="tx1">
                    <a:lumMod val="65000"/>
                    <a:lumOff val="35000"/>
                  </a:schemeClr>
                </a:solidFill>
              </a:defRPr>
            </a:lvl1pPr>
          </a:lstStyle>
          <a:p>
            <a:pPr lvl="0"/>
            <a:r>
              <a:rPr lang="en-US" smtClean="0"/>
              <a:t>Click to edit Master text styles</a:t>
            </a:r>
          </a:p>
        </p:txBody>
      </p:sp>
      <p:sp>
        <p:nvSpPr>
          <p:cNvPr id="6" name="Date Placeholder 4"/>
          <p:cNvSpPr>
            <a:spLocks noGrp="1"/>
          </p:cNvSpPr>
          <p:nvPr>
            <p:ph type="dt" sz="half" idx="10"/>
          </p:nvPr>
        </p:nvSpPr>
        <p:spPr/>
        <p:txBody>
          <a:bodyPr/>
          <a:lstStyle>
            <a:lvl1pPr>
              <a:defRPr/>
            </a:lvl1pPr>
          </a:lstStyle>
          <a:p>
            <a:pPr>
              <a:defRPr/>
            </a:pPr>
            <a:fld id="{F24C1270-0B1C-42CD-8684-1D1E9E72381F}" type="datetime1">
              <a:rPr lang="en-US"/>
              <a:pPr>
                <a:defRPr/>
              </a:pPr>
              <a:t>1/25/2017</a:t>
            </a:fld>
            <a:endParaRPr lang="en-US"/>
          </a:p>
        </p:txBody>
      </p:sp>
      <p:sp>
        <p:nvSpPr>
          <p:cNvPr id="7" name="Footer Placeholder 5"/>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8" name="Slide Number Placeholder 6"/>
          <p:cNvSpPr>
            <a:spLocks noGrp="1"/>
          </p:cNvSpPr>
          <p:nvPr>
            <p:ph type="sldNum" sz="quarter" idx="12"/>
          </p:nvPr>
        </p:nvSpPr>
        <p:spPr>
          <a:xfrm>
            <a:off x="511175" y="4983163"/>
            <a:ext cx="585788" cy="365125"/>
          </a:xfrm>
        </p:spPr>
        <p:txBody>
          <a:bodyPr/>
          <a:lstStyle>
            <a:lvl1pPr>
              <a:defRPr/>
            </a:lvl1pPr>
          </a:lstStyle>
          <a:p>
            <a:pPr>
              <a:defRPr/>
            </a:pPr>
            <a:fld id="{7C85E758-6DFF-4D98-85FB-1B69D63D3062}" type="slidenum">
              <a:rPr lang="en-US" altLang="en-US"/>
              <a:pPr>
                <a:defRPr/>
              </a:pPr>
              <a:t>‹#›</a:t>
            </a:fld>
            <a:endParaRPr lang="en-US" altLang="en-US"/>
          </a:p>
        </p:txBody>
      </p:sp>
    </p:spTree>
    <p:extLst>
      <p:ext uri="{BB962C8B-B14F-4D97-AF65-F5344CB8AC3E}">
        <p14:creationId xmlns:p14="http://schemas.microsoft.com/office/powerpoint/2010/main" val="2595230810"/>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5" name="Freeform 11"/>
          <p:cNvSpPr>
            <a:spLocks/>
          </p:cNvSpPr>
          <p:nvPr/>
        </p:nvSpPr>
        <p:spPr bwMode="auto">
          <a:xfrm flipV="1">
            <a:off x="0" y="4910138"/>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 name="TextBox 5"/>
          <p:cNvSpPr txBox="1">
            <a:spLocks noChangeArrowheads="1"/>
          </p:cNvSpPr>
          <p:nvPr/>
        </p:nvSpPr>
        <p:spPr bwMode="auto">
          <a:xfrm>
            <a:off x="1808163" y="647700"/>
            <a:ext cx="457200"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defRPr/>
            </a:pPr>
            <a:r>
              <a:rPr lang="en-US" altLang="en-US" sz="8000" smtClean="0">
                <a:solidFill>
                  <a:schemeClr val="accent1"/>
                </a:solidFill>
              </a:rPr>
              <a:t>“</a:t>
            </a:r>
          </a:p>
        </p:txBody>
      </p:sp>
      <p:sp>
        <p:nvSpPr>
          <p:cNvPr id="7" name="TextBox 62"/>
          <p:cNvSpPr txBox="1">
            <a:spLocks noChangeArrowheads="1"/>
          </p:cNvSpPr>
          <p:nvPr/>
        </p:nvSpPr>
        <p:spPr bwMode="auto">
          <a:xfrm>
            <a:off x="8169275" y="2905125"/>
            <a:ext cx="4572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defRPr/>
            </a:pPr>
            <a:r>
              <a:rPr lang="en-US" altLang="en-US" sz="8000" smtClean="0">
                <a:solidFill>
                  <a:schemeClr val="accent1"/>
                </a:solidFill>
              </a:rPr>
              <a:t>”</a:t>
            </a:r>
          </a:p>
        </p:txBody>
      </p:sp>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1942415" y="5181600"/>
            <a:ext cx="6688292" cy="729622"/>
          </a:xfrm>
        </p:spPr>
        <p:txBody>
          <a:bodyPr rtlCol="0">
            <a:normAutofit/>
          </a:bodyPr>
          <a:lstStyle>
            <a:lvl1pPr>
              <a:buNone/>
              <a:defRPr lang="en-US">
                <a:solidFill>
                  <a:schemeClr val="tx1">
                    <a:lumMod val="65000"/>
                    <a:lumOff val="35000"/>
                  </a:schemeClr>
                </a:solidFill>
              </a:defRPr>
            </a:lvl1pPr>
          </a:lstStyle>
          <a:p>
            <a:pPr lvl="0"/>
            <a:r>
              <a:rPr lang="en-US" smtClean="0"/>
              <a:t>Click to edit Master text styles</a:t>
            </a:r>
          </a:p>
        </p:txBody>
      </p:sp>
      <p:sp>
        <p:nvSpPr>
          <p:cNvPr id="8" name="Date Placeholder 4"/>
          <p:cNvSpPr>
            <a:spLocks noGrp="1"/>
          </p:cNvSpPr>
          <p:nvPr>
            <p:ph type="dt" sz="half" idx="14"/>
          </p:nvPr>
        </p:nvSpPr>
        <p:spPr/>
        <p:txBody>
          <a:bodyPr/>
          <a:lstStyle>
            <a:lvl1pPr>
              <a:defRPr/>
            </a:lvl1pPr>
          </a:lstStyle>
          <a:p>
            <a:pPr>
              <a:defRPr/>
            </a:pPr>
            <a:fld id="{F9521243-EF59-4686-BE99-1AD86F045C2E}" type="datetime1">
              <a:rPr lang="en-US"/>
              <a:pPr>
                <a:defRPr/>
              </a:pPr>
              <a:t>1/25/2017</a:t>
            </a:fld>
            <a:endParaRPr lang="en-US"/>
          </a:p>
        </p:txBody>
      </p:sp>
      <p:sp>
        <p:nvSpPr>
          <p:cNvPr id="9" name="Footer Placeholder 5"/>
          <p:cNvSpPr>
            <a:spLocks noGrp="1"/>
          </p:cNvSpPr>
          <p:nvPr>
            <p:ph type="ftr" sz="quarter" idx="15"/>
          </p:nvPr>
        </p:nvSpPr>
        <p:spPr/>
        <p:txBody>
          <a:bodyPr/>
          <a:lstStyle>
            <a:lvl1pPr>
              <a:defRPr/>
            </a:lvl1pPr>
          </a:lstStyle>
          <a:p>
            <a:pPr>
              <a:defRPr/>
            </a:pPr>
            <a:r>
              <a:rPr lang="en-US" altLang="en-US"/>
              <a:t>Copyright © 2012 Pearson Education, Inc. Publishing as Prentice Hall</a:t>
            </a:r>
          </a:p>
        </p:txBody>
      </p:sp>
      <p:sp>
        <p:nvSpPr>
          <p:cNvPr id="10" name="Slide Number Placeholder 6"/>
          <p:cNvSpPr>
            <a:spLocks noGrp="1"/>
          </p:cNvSpPr>
          <p:nvPr>
            <p:ph type="sldNum" sz="quarter" idx="16"/>
          </p:nvPr>
        </p:nvSpPr>
        <p:spPr>
          <a:xfrm>
            <a:off x="511175" y="4983163"/>
            <a:ext cx="585788" cy="365125"/>
          </a:xfrm>
        </p:spPr>
        <p:txBody>
          <a:bodyPr/>
          <a:lstStyle>
            <a:lvl1pPr>
              <a:defRPr/>
            </a:lvl1pPr>
          </a:lstStyle>
          <a:p>
            <a:pPr>
              <a:defRPr/>
            </a:pPr>
            <a:fld id="{C5186A77-313C-4A03-B758-905E05E77A12}" type="slidenum">
              <a:rPr lang="en-US" altLang="en-US"/>
              <a:pPr>
                <a:defRPr/>
              </a:pPr>
              <a:t>‹#›</a:t>
            </a:fld>
            <a:endParaRPr lang="en-US" altLang="en-US"/>
          </a:p>
        </p:txBody>
      </p:sp>
    </p:spTree>
    <p:extLst>
      <p:ext uri="{BB962C8B-B14F-4D97-AF65-F5344CB8AC3E}">
        <p14:creationId xmlns:p14="http://schemas.microsoft.com/office/powerpoint/2010/main" val="420449469"/>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5" name="Freeform 11"/>
          <p:cNvSpPr>
            <a:spLocks/>
          </p:cNvSpPr>
          <p:nvPr/>
        </p:nvSpPr>
        <p:spPr bwMode="auto">
          <a:xfrm flipV="1">
            <a:off x="0" y="4910138"/>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1942415" y="5181600"/>
            <a:ext cx="6591985" cy="729622"/>
          </a:xfrm>
        </p:spPr>
        <p:txBody>
          <a:bodyPr rtlCol="0">
            <a:normAutofit/>
          </a:bodyPr>
          <a:lstStyle>
            <a:lvl1pPr>
              <a:buNone/>
              <a:defRPr lang="en-US">
                <a:solidFill>
                  <a:schemeClr val="tx1">
                    <a:lumMod val="65000"/>
                    <a:lumOff val="35000"/>
                  </a:schemeClr>
                </a:solidFill>
              </a:defRPr>
            </a:lvl1pPr>
          </a:lstStyle>
          <a:p>
            <a:pPr lvl="0"/>
            <a:r>
              <a:rPr lang="en-US" smtClean="0"/>
              <a:t>Click to edit Master text styles</a:t>
            </a:r>
          </a:p>
        </p:txBody>
      </p:sp>
      <p:sp>
        <p:nvSpPr>
          <p:cNvPr id="6" name="Date Placeholder 4"/>
          <p:cNvSpPr>
            <a:spLocks noGrp="1"/>
          </p:cNvSpPr>
          <p:nvPr>
            <p:ph type="dt" sz="half" idx="14"/>
          </p:nvPr>
        </p:nvSpPr>
        <p:spPr/>
        <p:txBody>
          <a:bodyPr/>
          <a:lstStyle>
            <a:lvl1pPr>
              <a:defRPr/>
            </a:lvl1pPr>
          </a:lstStyle>
          <a:p>
            <a:pPr>
              <a:defRPr/>
            </a:pPr>
            <a:fld id="{49586262-383C-4222-9902-C6DC8E9D8005}" type="datetime1">
              <a:rPr lang="en-US"/>
              <a:pPr>
                <a:defRPr/>
              </a:pPr>
              <a:t>1/25/2017</a:t>
            </a:fld>
            <a:endParaRPr lang="en-US"/>
          </a:p>
        </p:txBody>
      </p:sp>
      <p:sp>
        <p:nvSpPr>
          <p:cNvPr id="7" name="Footer Placeholder 5"/>
          <p:cNvSpPr>
            <a:spLocks noGrp="1"/>
          </p:cNvSpPr>
          <p:nvPr>
            <p:ph type="ftr" sz="quarter" idx="15"/>
          </p:nvPr>
        </p:nvSpPr>
        <p:spPr/>
        <p:txBody>
          <a:bodyPr/>
          <a:lstStyle>
            <a:lvl1pPr>
              <a:defRPr/>
            </a:lvl1pPr>
          </a:lstStyle>
          <a:p>
            <a:pPr>
              <a:defRPr/>
            </a:pPr>
            <a:r>
              <a:rPr lang="en-US" altLang="en-US"/>
              <a:t>Copyright © 2012 Pearson Education, Inc. Publishing as Prentice Hall</a:t>
            </a:r>
          </a:p>
        </p:txBody>
      </p:sp>
      <p:sp>
        <p:nvSpPr>
          <p:cNvPr id="8" name="Slide Number Placeholder 6"/>
          <p:cNvSpPr>
            <a:spLocks noGrp="1"/>
          </p:cNvSpPr>
          <p:nvPr>
            <p:ph type="sldNum" sz="quarter" idx="16"/>
          </p:nvPr>
        </p:nvSpPr>
        <p:spPr>
          <a:xfrm>
            <a:off x="511175" y="4983163"/>
            <a:ext cx="585788" cy="365125"/>
          </a:xfrm>
        </p:spPr>
        <p:txBody>
          <a:bodyPr/>
          <a:lstStyle>
            <a:lvl1pPr>
              <a:defRPr/>
            </a:lvl1pPr>
          </a:lstStyle>
          <a:p>
            <a:pPr>
              <a:defRPr/>
            </a:pPr>
            <a:fld id="{43328C89-8FDB-47A3-9865-2D2CD1649F19}" type="slidenum">
              <a:rPr lang="en-US" altLang="en-US"/>
              <a:pPr>
                <a:defRPr/>
              </a:pPr>
              <a:t>‹#›</a:t>
            </a:fld>
            <a:endParaRPr lang="en-US" altLang="en-US"/>
          </a:p>
        </p:txBody>
      </p:sp>
    </p:spTree>
    <p:extLst>
      <p:ext uri="{BB962C8B-B14F-4D97-AF65-F5344CB8AC3E}">
        <p14:creationId xmlns:p14="http://schemas.microsoft.com/office/powerpoint/2010/main" val="1232019499"/>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Freeform 11"/>
          <p:cNvSpPr>
            <a:spLocks/>
          </p:cNvSpPr>
          <p:nvPr/>
        </p:nvSpPr>
        <p:spPr bwMode="auto">
          <a:xfrm flipV="1">
            <a:off x="0" y="711200"/>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EB900252-4520-432E-8B61-688FECFC3C1B}" type="datetime1">
              <a:rPr lang="en-US"/>
              <a:pPr>
                <a:defRPr/>
              </a:pPr>
              <a:t>1/25/2017</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7" name="Slide Number Placeholder 5"/>
          <p:cNvSpPr>
            <a:spLocks noGrp="1"/>
          </p:cNvSpPr>
          <p:nvPr>
            <p:ph type="sldNum" sz="quarter" idx="12"/>
          </p:nvPr>
        </p:nvSpPr>
        <p:spPr/>
        <p:txBody>
          <a:bodyPr/>
          <a:lstStyle>
            <a:lvl1pPr>
              <a:defRPr/>
            </a:lvl1pPr>
          </a:lstStyle>
          <a:p>
            <a:pPr>
              <a:defRPr/>
            </a:pPr>
            <a:r>
              <a:rPr lang="en-US" altLang="en-US"/>
              <a:t>1-</a:t>
            </a:r>
            <a:fld id="{F8C6B100-2EF1-4D13-8621-9468ABAF9C9D}" type="slidenum">
              <a:rPr lang="en-US" altLang="en-US"/>
              <a:pPr>
                <a:defRPr/>
              </a:pPr>
              <a:t>‹#›</a:t>
            </a:fld>
            <a:endParaRPr lang="en-US" altLang="en-US"/>
          </a:p>
        </p:txBody>
      </p:sp>
    </p:spTree>
    <p:extLst>
      <p:ext uri="{BB962C8B-B14F-4D97-AF65-F5344CB8AC3E}">
        <p14:creationId xmlns:p14="http://schemas.microsoft.com/office/powerpoint/2010/main" val="3102427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Freeform 11"/>
          <p:cNvSpPr>
            <a:spLocks/>
          </p:cNvSpPr>
          <p:nvPr/>
        </p:nvSpPr>
        <p:spPr bwMode="auto">
          <a:xfrm flipV="1">
            <a:off x="0" y="711200"/>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Vertical Title 1"/>
          <p:cNvSpPr>
            <a:spLocks noGrp="1"/>
          </p:cNvSpPr>
          <p:nvPr>
            <p:ph type="title" orient="vert"/>
          </p:nvPr>
        </p:nvSpPr>
        <p:spPr>
          <a:xfrm>
            <a:off x="6878535" y="627406"/>
            <a:ext cx="1656132"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5A76F8BA-1628-4966-8EC0-0AA01B58E5B4}" type="datetime1">
              <a:rPr lang="en-US"/>
              <a:pPr>
                <a:defRPr/>
              </a:pPr>
              <a:t>1/25/2017</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7" name="Slide Number Placeholder 5"/>
          <p:cNvSpPr>
            <a:spLocks noGrp="1"/>
          </p:cNvSpPr>
          <p:nvPr>
            <p:ph type="sldNum" sz="quarter" idx="12"/>
          </p:nvPr>
        </p:nvSpPr>
        <p:spPr/>
        <p:txBody>
          <a:bodyPr/>
          <a:lstStyle>
            <a:lvl1pPr>
              <a:defRPr/>
            </a:lvl1pPr>
          </a:lstStyle>
          <a:p>
            <a:pPr>
              <a:defRPr/>
            </a:pPr>
            <a:r>
              <a:rPr lang="en-US" altLang="en-US"/>
              <a:t>1-</a:t>
            </a:r>
            <a:fld id="{24AA7BCB-4F12-49C1-8758-59B4E234D3B1}" type="slidenum">
              <a:rPr lang="en-US" altLang="en-US"/>
              <a:pPr>
                <a:defRPr/>
              </a:pPr>
              <a:t>‹#›</a:t>
            </a:fld>
            <a:endParaRPr lang="en-US" altLang="en-US"/>
          </a:p>
        </p:txBody>
      </p:sp>
    </p:spTree>
    <p:extLst>
      <p:ext uri="{BB962C8B-B14F-4D97-AF65-F5344CB8AC3E}">
        <p14:creationId xmlns:p14="http://schemas.microsoft.com/office/powerpoint/2010/main" val="1530002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Freeform 11"/>
          <p:cNvSpPr>
            <a:spLocks/>
          </p:cNvSpPr>
          <p:nvPr/>
        </p:nvSpPr>
        <p:spPr bwMode="auto">
          <a:xfrm flipV="1">
            <a:off x="0" y="711200"/>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title"/>
          </p:nvPr>
        </p:nvSpPr>
        <p:spPr>
          <a:xfrm>
            <a:off x="1945201" y="624110"/>
            <a:ext cx="6589199"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1942415" y="2133600"/>
            <a:ext cx="6591985" cy="377762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D98D5D37-EFC4-4BAF-BF67-B68175B57625}" type="datetime1">
              <a:rPr lang="en-US"/>
              <a:pPr>
                <a:defRPr/>
              </a:pPr>
              <a:t>1/25/2017</a:t>
            </a:fld>
            <a:endParaRPr lang="en-US"/>
          </a:p>
        </p:txBody>
      </p:sp>
      <p:sp>
        <p:nvSpPr>
          <p:cNvPr id="6" name="Footer Placeholder 4"/>
          <p:cNvSpPr>
            <a:spLocks noGrp="1"/>
          </p:cNvSpPr>
          <p:nvPr>
            <p:ph type="ftr" sz="quarter" idx="11"/>
          </p:nvPr>
        </p:nvSpPr>
        <p:spPr/>
        <p:txBody>
          <a:bodyPr/>
          <a:lstStyle>
            <a:lvl1pPr>
              <a:defRPr dirty="0" smtClean="0"/>
            </a:lvl1pPr>
          </a:lstStyle>
          <a:p>
            <a:pPr>
              <a:defRPr/>
            </a:pPr>
            <a:r>
              <a:rPr lang="en-US" altLang="en-US"/>
              <a:t>Copyright © 2016 FPT University</a:t>
            </a:r>
            <a:endParaRPr lang="es-ES" altLang="en-US"/>
          </a:p>
        </p:txBody>
      </p:sp>
      <p:sp>
        <p:nvSpPr>
          <p:cNvPr id="7" name="Slide Number Placeholder 5"/>
          <p:cNvSpPr>
            <a:spLocks noGrp="1"/>
          </p:cNvSpPr>
          <p:nvPr>
            <p:ph type="sldNum" sz="quarter" idx="12"/>
          </p:nvPr>
        </p:nvSpPr>
        <p:spPr>
          <a:xfrm>
            <a:off x="228600" y="787400"/>
            <a:ext cx="868363" cy="365125"/>
          </a:xfrm>
        </p:spPr>
        <p:txBody>
          <a:bodyPr/>
          <a:lstStyle>
            <a:lvl1pPr>
              <a:defRPr dirty="0"/>
            </a:lvl1pPr>
          </a:lstStyle>
          <a:p>
            <a:pPr>
              <a:defRPr/>
            </a:pPr>
            <a:r>
              <a:rPr lang="en-US" altLang="en-US"/>
              <a:t>1-</a:t>
            </a:r>
            <a:fld id="{398D13DE-68E5-4CF5-B20C-79155BC509E8}" type="slidenum">
              <a:rPr lang="en-US" altLang="en-US"/>
              <a:pPr>
                <a:defRPr/>
              </a:pPr>
              <a:t>‹#›</a:t>
            </a:fld>
            <a:endParaRPr lang="en-US" altLang="en-US"/>
          </a:p>
        </p:txBody>
      </p:sp>
    </p:spTree>
    <p:extLst>
      <p:ext uri="{BB962C8B-B14F-4D97-AF65-F5344CB8AC3E}">
        <p14:creationId xmlns:p14="http://schemas.microsoft.com/office/powerpoint/2010/main" val="3999305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Freeform 11"/>
          <p:cNvSpPr>
            <a:spLocks/>
          </p:cNvSpPr>
          <p:nvPr/>
        </p:nvSpPr>
        <p:spPr bwMode="auto">
          <a:xfrm flipV="1">
            <a:off x="0" y="3167063"/>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942415" y="3581400"/>
            <a:ext cx="6591985" cy="860400"/>
          </a:xfrm>
        </p:spPr>
        <p:txBody>
          <a:bodyPr/>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C785574D-01F4-45F2-81D0-2D2BB2F5A710}" type="datetime1">
              <a:rPr lang="en-US"/>
              <a:pPr>
                <a:defRPr/>
              </a:pPr>
              <a:t>1/25/2017</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7" name="Slide Number Placeholder 5"/>
          <p:cNvSpPr>
            <a:spLocks noGrp="1"/>
          </p:cNvSpPr>
          <p:nvPr>
            <p:ph type="sldNum" sz="quarter" idx="12"/>
          </p:nvPr>
        </p:nvSpPr>
        <p:spPr>
          <a:xfrm>
            <a:off x="511175" y="3244850"/>
            <a:ext cx="585788" cy="365125"/>
          </a:xfrm>
        </p:spPr>
        <p:txBody>
          <a:bodyPr/>
          <a:lstStyle>
            <a:lvl1pPr>
              <a:defRPr/>
            </a:lvl1pPr>
          </a:lstStyle>
          <a:p>
            <a:pPr>
              <a:defRPr/>
            </a:pPr>
            <a:fld id="{7FBC4991-ABBE-478E-AA30-D8AB4476C2C6}" type="slidenum">
              <a:rPr lang="en-US" altLang="en-US"/>
              <a:pPr>
                <a:defRPr/>
              </a:pPr>
              <a:t>‹#›</a:t>
            </a:fld>
            <a:endParaRPr lang="en-US" altLang="en-US"/>
          </a:p>
        </p:txBody>
      </p:sp>
    </p:spTree>
    <p:extLst>
      <p:ext uri="{BB962C8B-B14F-4D97-AF65-F5344CB8AC3E}">
        <p14:creationId xmlns:p14="http://schemas.microsoft.com/office/powerpoint/2010/main" val="2463769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Freeform 11"/>
          <p:cNvSpPr>
            <a:spLocks/>
          </p:cNvSpPr>
          <p:nvPr/>
        </p:nvSpPr>
        <p:spPr bwMode="auto">
          <a:xfrm flipV="1">
            <a:off x="0" y="711200"/>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4"/>
          <p:cNvSpPr>
            <a:spLocks noGrp="1"/>
          </p:cNvSpPr>
          <p:nvPr>
            <p:ph type="dt" sz="half" idx="10"/>
          </p:nvPr>
        </p:nvSpPr>
        <p:spPr/>
        <p:txBody>
          <a:bodyPr/>
          <a:lstStyle>
            <a:lvl1pPr>
              <a:defRPr/>
            </a:lvl1pPr>
          </a:lstStyle>
          <a:p>
            <a:pPr>
              <a:defRPr/>
            </a:pPr>
            <a:fld id="{02622972-7711-497A-9DED-A2FEC50CF851}" type="datetime1">
              <a:rPr lang="en-US"/>
              <a:pPr>
                <a:defRPr/>
              </a:pPr>
              <a:t>1/25/2017</a:t>
            </a:fld>
            <a:endParaRPr lang="en-US"/>
          </a:p>
        </p:txBody>
      </p:sp>
      <p:sp>
        <p:nvSpPr>
          <p:cNvPr id="7" name="Footer Placeholder 5"/>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9" name="Slide Number Placeholder 5"/>
          <p:cNvSpPr>
            <a:spLocks noGrp="1"/>
          </p:cNvSpPr>
          <p:nvPr>
            <p:ph type="sldNum" sz="quarter" idx="12"/>
          </p:nvPr>
        </p:nvSpPr>
        <p:spPr/>
        <p:txBody>
          <a:bodyPr/>
          <a:lstStyle>
            <a:lvl1pPr>
              <a:defRPr/>
            </a:lvl1pPr>
          </a:lstStyle>
          <a:p>
            <a:pPr>
              <a:defRPr/>
            </a:pPr>
            <a:fld id="{17B05628-47FF-4851-BFB1-C4FEDAEE311E}" type="slidenum">
              <a:rPr lang="en-US" altLang="en-US"/>
              <a:pPr>
                <a:defRPr/>
              </a:pPr>
              <a:t>‹#›</a:t>
            </a:fld>
            <a:endParaRPr lang="en-US" altLang="en-US"/>
          </a:p>
        </p:txBody>
      </p:sp>
    </p:spTree>
    <p:extLst>
      <p:ext uri="{BB962C8B-B14F-4D97-AF65-F5344CB8AC3E}">
        <p14:creationId xmlns:p14="http://schemas.microsoft.com/office/powerpoint/2010/main" val="3498542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Freeform 11"/>
          <p:cNvSpPr>
            <a:spLocks/>
          </p:cNvSpPr>
          <p:nvPr/>
        </p:nvSpPr>
        <p:spPr bwMode="auto">
          <a:xfrm flipV="1">
            <a:off x="0" y="711200"/>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6"/>
          <p:cNvSpPr>
            <a:spLocks noGrp="1"/>
          </p:cNvSpPr>
          <p:nvPr>
            <p:ph type="dt" sz="half" idx="10"/>
          </p:nvPr>
        </p:nvSpPr>
        <p:spPr/>
        <p:txBody>
          <a:bodyPr/>
          <a:lstStyle>
            <a:lvl1pPr>
              <a:defRPr/>
            </a:lvl1pPr>
          </a:lstStyle>
          <a:p>
            <a:pPr>
              <a:defRPr/>
            </a:pPr>
            <a:fld id="{A9B3A9AF-14BC-4FD8-9AD4-E00F41F9ED2F}" type="datetime1">
              <a:rPr lang="en-US"/>
              <a:pPr>
                <a:defRPr/>
              </a:pPr>
              <a:t>1/25/2017</a:t>
            </a:fld>
            <a:endParaRPr lang="en-US"/>
          </a:p>
        </p:txBody>
      </p:sp>
      <p:sp>
        <p:nvSpPr>
          <p:cNvPr id="9" name="Footer Placeholder 7"/>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11" name="Slide Number Placeholder 5"/>
          <p:cNvSpPr>
            <a:spLocks noGrp="1"/>
          </p:cNvSpPr>
          <p:nvPr>
            <p:ph type="sldNum" sz="quarter" idx="12"/>
          </p:nvPr>
        </p:nvSpPr>
        <p:spPr/>
        <p:txBody>
          <a:bodyPr/>
          <a:lstStyle>
            <a:lvl1pPr>
              <a:defRPr/>
            </a:lvl1pPr>
          </a:lstStyle>
          <a:p>
            <a:pPr>
              <a:defRPr/>
            </a:pPr>
            <a:fld id="{1552F640-2CD0-4E0A-90ED-564D9E0FA7F2}" type="slidenum">
              <a:rPr lang="en-US" altLang="en-US"/>
              <a:pPr>
                <a:defRPr/>
              </a:pPr>
              <a:t>‹#›</a:t>
            </a:fld>
            <a:endParaRPr lang="en-US" altLang="en-US"/>
          </a:p>
        </p:txBody>
      </p:sp>
    </p:spTree>
    <p:extLst>
      <p:ext uri="{BB962C8B-B14F-4D97-AF65-F5344CB8AC3E}">
        <p14:creationId xmlns:p14="http://schemas.microsoft.com/office/powerpoint/2010/main" val="1734938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Freeform 11"/>
          <p:cNvSpPr>
            <a:spLocks/>
          </p:cNvSpPr>
          <p:nvPr/>
        </p:nvSpPr>
        <p:spPr bwMode="auto">
          <a:xfrm flipV="1">
            <a:off x="0" y="711200"/>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title"/>
          </p:nvPr>
        </p:nvSpPr>
        <p:spPr>
          <a:xfrm>
            <a:off x="1945200" y="624110"/>
            <a:ext cx="6589200" cy="1280890"/>
          </a:xfrm>
        </p:spPr>
        <p:txBody>
          <a:bodyPr/>
          <a:lstStyle/>
          <a:p>
            <a:r>
              <a:rPr lang="en-US" smtClean="0"/>
              <a:t>Click to edit Master title style</a:t>
            </a:r>
            <a:endParaRPr lang="en-US" dirty="0"/>
          </a:p>
        </p:txBody>
      </p:sp>
      <p:sp>
        <p:nvSpPr>
          <p:cNvPr id="4" name="Date Placeholder 2"/>
          <p:cNvSpPr>
            <a:spLocks noGrp="1"/>
          </p:cNvSpPr>
          <p:nvPr>
            <p:ph type="dt" sz="half" idx="10"/>
          </p:nvPr>
        </p:nvSpPr>
        <p:spPr/>
        <p:txBody>
          <a:bodyPr/>
          <a:lstStyle>
            <a:lvl1pPr>
              <a:defRPr/>
            </a:lvl1pPr>
          </a:lstStyle>
          <a:p>
            <a:pPr>
              <a:defRPr/>
            </a:pPr>
            <a:fld id="{2BAF8D57-CEDA-45A3-91AC-8758152BE884}" type="datetime1">
              <a:rPr lang="en-US"/>
              <a:pPr>
                <a:defRPr/>
              </a:pPr>
              <a:t>1/25/2017</a:t>
            </a:fld>
            <a:endParaRPr lang="en-US"/>
          </a:p>
        </p:txBody>
      </p:sp>
      <p:sp>
        <p:nvSpPr>
          <p:cNvPr id="5" name="Footer Placeholder 3"/>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6" name="Slide Number Placeholder 4"/>
          <p:cNvSpPr>
            <a:spLocks noGrp="1"/>
          </p:cNvSpPr>
          <p:nvPr>
            <p:ph type="sldNum" sz="quarter" idx="12"/>
          </p:nvPr>
        </p:nvSpPr>
        <p:spPr/>
        <p:txBody>
          <a:bodyPr/>
          <a:lstStyle>
            <a:lvl1pPr>
              <a:defRPr/>
            </a:lvl1pPr>
          </a:lstStyle>
          <a:p>
            <a:pPr>
              <a:defRPr/>
            </a:pPr>
            <a:fld id="{9723ABCC-1420-4FDC-9224-89B63CF1DE3F}" type="slidenum">
              <a:rPr lang="en-US" altLang="en-US"/>
              <a:pPr>
                <a:defRPr/>
              </a:pPr>
              <a:t>‹#›</a:t>
            </a:fld>
            <a:endParaRPr lang="en-US" altLang="en-US"/>
          </a:p>
        </p:txBody>
      </p:sp>
    </p:spTree>
    <p:extLst>
      <p:ext uri="{BB962C8B-B14F-4D97-AF65-F5344CB8AC3E}">
        <p14:creationId xmlns:p14="http://schemas.microsoft.com/office/powerpoint/2010/main" val="36700962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reeform 11"/>
          <p:cNvSpPr>
            <a:spLocks/>
          </p:cNvSpPr>
          <p:nvPr/>
        </p:nvSpPr>
        <p:spPr bwMode="auto">
          <a:xfrm flipV="1">
            <a:off x="0" y="711200"/>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 name="Date Placeholder 1"/>
          <p:cNvSpPr>
            <a:spLocks noGrp="1"/>
          </p:cNvSpPr>
          <p:nvPr>
            <p:ph type="dt" sz="half" idx="10"/>
          </p:nvPr>
        </p:nvSpPr>
        <p:spPr/>
        <p:txBody>
          <a:bodyPr/>
          <a:lstStyle>
            <a:lvl1pPr>
              <a:defRPr/>
            </a:lvl1pPr>
          </a:lstStyle>
          <a:p>
            <a:pPr>
              <a:defRPr/>
            </a:pPr>
            <a:fld id="{2C7B840A-8BFE-4475-9676-95D07CB23CB8}" type="datetime1">
              <a:rPr lang="en-US"/>
              <a:pPr>
                <a:defRPr/>
              </a:pPr>
              <a:t>1/25/2017</a:t>
            </a:fld>
            <a:endParaRPr lang="en-US"/>
          </a:p>
        </p:txBody>
      </p:sp>
      <p:sp>
        <p:nvSpPr>
          <p:cNvPr id="4" name="Footer Placeholder 2"/>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5" name="Slide Number Placeholder 3"/>
          <p:cNvSpPr>
            <a:spLocks noGrp="1"/>
          </p:cNvSpPr>
          <p:nvPr>
            <p:ph type="sldNum" sz="quarter" idx="12"/>
          </p:nvPr>
        </p:nvSpPr>
        <p:spPr/>
        <p:txBody>
          <a:bodyPr/>
          <a:lstStyle>
            <a:lvl1pPr>
              <a:defRPr/>
            </a:lvl1pPr>
          </a:lstStyle>
          <a:p>
            <a:pPr>
              <a:defRPr/>
            </a:pPr>
            <a:r>
              <a:rPr lang="en-US" altLang="en-US"/>
              <a:t>1-</a:t>
            </a:r>
            <a:fld id="{5A2DC65D-883D-418D-9350-B893958F72FA}" type="slidenum">
              <a:rPr lang="en-US" altLang="en-US"/>
              <a:pPr>
                <a:defRPr/>
              </a:pPr>
              <a:t>‹#›</a:t>
            </a:fld>
            <a:endParaRPr lang="en-US" altLang="en-US"/>
          </a:p>
        </p:txBody>
      </p:sp>
    </p:spTree>
    <p:extLst>
      <p:ext uri="{BB962C8B-B14F-4D97-AF65-F5344CB8AC3E}">
        <p14:creationId xmlns:p14="http://schemas.microsoft.com/office/powerpoint/2010/main" val="1910898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Freeform 11"/>
          <p:cNvSpPr>
            <a:spLocks/>
          </p:cNvSpPr>
          <p:nvPr/>
        </p:nvSpPr>
        <p:spPr bwMode="auto">
          <a:xfrm flipV="1">
            <a:off x="0" y="711200"/>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title"/>
          </p:nvPr>
        </p:nvSpPr>
        <p:spPr>
          <a:xfrm>
            <a:off x="1942415" y="446088"/>
            <a:ext cx="2629584"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Date Placeholder 4"/>
          <p:cNvSpPr>
            <a:spLocks noGrp="1"/>
          </p:cNvSpPr>
          <p:nvPr>
            <p:ph type="dt" sz="half" idx="10"/>
          </p:nvPr>
        </p:nvSpPr>
        <p:spPr/>
        <p:txBody>
          <a:bodyPr/>
          <a:lstStyle>
            <a:lvl1pPr>
              <a:defRPr/>
            </a:lvl1pPr>
          </a:lstStyle>
          <a:p>
            <a:pPr>
              <a:defRPr/>
            </a:pPr>
            <a:fld id="{F3F8C4A0-5D62-401A-AD7E-8AD2837B81D3}" type="datetime1">
              <a:rPr lang="en-US"/>
              <a:pPr>
                <a:defRPr/>
              </a:pPr>
              <a:t>1/25/2017</a:t>
            </a:fld>
            <a:endParaRPr lang="en-US"/>
          </a:p>
        </p:txBody>
      </p:sp>
      <p:sp>
        <p:nvSpPr>
          <p:cNvPr id="7" name="Footer Placeholder 5"/>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8" name="Slide Number Placeholder 6"/>
          <p:cNvSpPr>
            <a:spLocks noGrp="1"/>
          </p:cNvSpPr>
          <p:nvPr>
            <p:ph type="sldNum" sz="quarter" idx="12"/>
          </p:nvPr>
        </p:nvSpPr>
        <p:spPr/>
        <p:txBody>
          <a:bodyPr/>
          <a:lstStyle>
            <a:lvl1pPr>
              <a:defRPr/>
            </a:lvl1pPr>
          </a:lstStyle>
          <a:p>
            <a:pPr>
              <a:defRPr/>
            </a:pPr>
            <a:r>
              <a:rPr lang="en-US" altLang="en-US"/>
              <a:t>1-</a:t>
            </a:r>
            <a:fld id="{EDDB917A-A70F-4BAF-8516-CDB99C4B31EC}" type="slidenum">
              <a:rPr lang="en-US" altLang="en-US"/>
              <a:pPr>
                <a:defRPr/>
              </a:pPr>
              <a:t>‹#›</a:t>
            </a:fld>
            <a:endParaRPr lang="en-US" altLang="en-US"/>
          </a:p>
        </p:txBody>
      </p:sp>
    </p:spTree>
    <p:extLst>
      <p:ext uri="{BB962C8B-B14F-4D97-AF65-F5344CB8AC3E}">
        <p14:creationId xmlns:p14="http://schemas.microsoft.com/office/powerpoint/2010/main" val="12278973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Freeform 11"/>
          <p:cNvSpPr>
            <a:spLocks/>
          </p:cNvSpPr>
          <p:nvPr/>
        </p:nvSpPr>
        <p:spPr bwMode="auto">
          <a:xfrm flipV="1">
            <a:off x="0" y="4910138"/>
            <a:ext cx="1358900" cy="508000"/>
          </a:xfrm>
          <a:custGeom>
            <a:avLst/>
            <a:gdLst>
              <a:gd name="T0" fmla="*/ 1358900 w 7908"/>
              <a:gd name="T1" fmla="*/ 238455 h 10000"/>
              <a:gd name="T2" fmla="*/ 1129839 w 7908"/>
              <a:gd name="T3" fmla="*/ 9550 h 10000"/>
              <a:gd name="T4" fmla="*/ 1124856 w 7908"/>
              <a:gd name="T5" fmla="*/ 4775 h 10000"/>
              <a:gd name="T6" fmla="*/ 1110593 w 7908"/>
              <a:gd name="T7" fmla="*/ 0 h 10000"/>
              <a:gd name="T8" fmla="*/ 1019862 w 7908"/>
              <a:gd name="T9" fmla="*/ 0 h 10000"/>
              <a:gd name="T10" fmla="*/ 0 w 7908"/>
              <a:gd name="T11" fmla="*/ 3150 h 10000"/>
              <a:gd name="T12" fmla="*/ 0 w 7908"/>
              <a:gd name="T13" fmla="*/ 508000 h 10000"/>
              <a:gd name="T14" fmla="*/ 1019862 w 7908"/>
              <a:gd name="T15" fmla="*/ 505562 h 10000"/>
              <a:gd name="T16" fmla="*/ 1110593 w 7908"/>
              <a:gd name="T17" fmla="*/ 505562 h 10000"/>
              <a:gd name="T18" fmla="*/ 1124856 w 7908"/>
              <a:gd name="T19" fmla="*/ 500837 h 10000"/>
              <a:gd name="T20" fmla="*/ 1129839 w 7908"/>
              <a:gd name="T21" fmla="*/ 496011 h 10000"/>
              <a:gd name="T22" fmla="*/ 1358900 w 7908"/>
              <a:gd name="T23" fmla="*/ 267106 h 10000"/>
              <a:gd name="T24" fmla="*/ 1358900 w 7908"/>
              <a:gd name="T25" fmla="*/ 238455 h 100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42415" y="634965"/>
            <a:ext cx="6591985" cy="3854970"/>
          </a:xfrm>
        </p:spPr>
        <p:txBody>
          <a:bodyPr rtlCol="0">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noProof="0" smtClean="0"/>
              <a:t>Click icon to add picture</a:t>
            </a:r>
            <a:endParaRPr lang="en-US" noProof="0"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Date Placeholder 4"/>
          <p:cNvSpPr>
            <a:spLocks noGrp="1"/>
          </p:cNvSpPr>
          <p:nvPr>
            <p:ph type="dt" sz="half" idx="10"/>
          </p:nvPr>
        </p:nvSpPr>
        <p:spPr/>
        <p:txBody>
          <a:bodyPr/>
          <a:lstStyle>
            <a:lvl1pPr>
              <a:defRPr/>
            </a:lvl1pPr>
          </a:lstStyle>
          <a:p>
            <a:pPr>
              <a:defRPr/>
            </a:pPr>
            <a:fld id="{58F83713-B4EF-4E1A-A0FD-21C435B2530A}" type="datetime1">
              <a:rPr lang="en-US"/>
              <a:pPr>
                <a:defRPr/>
              </a:pPr>
              <a:t>1/25/2017</a:t>
            </a:fld>
            <a:endParaRPr lang="en-US"/>
          </a:p>
        </p:txBody>
      </p:sp>
      <p:sp>
        <p:nvSpPr>
          <p:cNvPr id="7" name="Footer Placeholder 5"/>
          <p:cNvSpPr>
            <a:spLocks noGrp="1"/>
          </p:cNvSpPr>
          <p:nvPr>
            <p:ph type="ftr" sz="quarter" idx="11"/>
          </p:nvPr>
        </p:nvSpPr>
        <p:spPr/>
        <p:txBody>
          <a:bodyPr/>
          <a:lstStyle>
            <a:lvl1pPr>
              <a:defRPr/>
            </a:lvl1pPr>
          </a:lstStyle>
          <a:p>
            <a:pPr>
              <a:defRPr/>
            </a:pPr>
            <a:r>
              <a:rPr lang="en-US" altLang="en-US"/>
              <a:t>Copyright © 2012 Pearson Education, Inc. Publishing as Prentice Hall</a:t>
            </a:r>
          </a:p>
        </p:txBody>
      </p:sp>
      <p:sp>
        <p:nvSpPr>
          <p:cNvPr id="8" name="Slide Number Placeholder 6"/>
          <p:cNvSpPr>
            <a:spLocks noGrp="1"/>
          </p:cNvSpPr>
          <p:nvPr>
            <p:ph type="sldNum" sz="quarter" idx="12"/>
          </p:nvPr>
        </p:nvSpPr>
        <p:spPr>
          <a:xfrm>
            <a:off x="511175" y="4983163"/>
            <a:ext cx="585788" cy="365125"/>
          </a:xfrm>
        </p:spPr>
        <p:txBody>
          <a:bodyPr/>
          <a:lstStyle>
            <a:lvl1pPr>
              <a:defRPr/>
            </a:lvl1pPr>
          </a:lstStyle>
          <a:p>
            <a:pPr>
              <a:defRPr/>
            </a:pPr>
            <a:r>
              <a:rPr lang="en-US" altLang="en-US"/>
              <a:t>1-</a:t>
            </a:r>
            <a:fld id="{16650BCE-8329-4568-B7AA-6E9066EE63FC}" type="slidenum">
              <a:rPr lang="en-US" altLang="en-US"/>
              <a:pPr>
                <a:defRPr/>
              </a:pPr>
              <a:t>‹#›</a:t>
            </a:fld>
            <a:endParaRPr lang="en-US" altLang="en-US"/>
          </a:p>
        </p:txBody>
      </p:sp>
    </p:spTree>
    <p:extLst>
      <p:ext uri="{BB962C8B-B14F-4D97-AF65-F5344CB8AC3E}">
        <p14:creationId xmlns:p14="http://schemas.microsoft.com/office/powerpoint/2010/main" val="1739071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8"/>
          <a:srcRect/>
          <a:stretch>
            <a:fillRect/>
          </a:stretch>
        </a:blipFill>
        <a:effectLst/>
      </p:bgPr>
    </p:bg>
    <p:spTree>
      <p:nvGrpSpPr>
        <p:cNvPr id="1" name=""/>
        <p:cNvGrpSpPr/>
        <p:nvPr/>
      </p:nvGrpSpPr>
      <p:grpSpPr>
        <a:xfrm>
          <a:off x="0" y="0"/>
          <a:ext cx="0" cy="0"/>
          <a:chOff x="0" y="0"/>
          <a:chExt cx="0" cy="0"/>
        </a:xfrm>
      </p:grpSpPr>
      <p:grpSp>
        <p:nvGrpSpPr>
          <p:cNvPr id="1026" name="Group 35"/>
          <p:cNvGrpSpPr>
            <a:grpSpLocks/>
          </p:cNvGrpSpPr>
          <p:nvPr/>
        </p:nvGrpSpPr>
        <p:grpSpPr bwMode="auto">
          <a:xfrm>
            <a:off x="0" y="228600"/>
            <a:ext cx="1981200" cy="6638925"/>
            <a:chOff x="2487613" y="285750"/>
            <a:chExt cx="2428875" cy="5654676"/>
          </a:xfrm>
        </p:grpSpPr>
        <p:sp>
          <p:nvSpPr>
            <p:cNvPr id="1046" name="Freeform 11"/>
            <p:cNvSpPr>
              <a:spLocks/>
            </p:cNvSpPr>
            <p:nvPr/>
          </p:nvSpPr>
          <p:spPr bwMode="auto">
            <a:xfrm>
              <a:off x="2487613" y="2284413"/>
              <a:ext cx="85725" cy="533400"/>
            </a:xfrm>
            <a:custGeom>
              <a:avLst/>
              <a:gdLst>
                <a:gd name="T0" fmla="*/ 85725 w 22"/>
                <a:gd name="T1" fmla="*/ 533400 h 136"/>
                <a:gd name="T2" fmla="*/ 66242 w 22"/>
                <a:gd name="T3" fmla="*/ 313765 h 136"/>
                <a:gd name="T4" fmla="*/ 0 w 22"/>
                <a:gd name="T5" fmla="*/ 0 h 136"/>
                <a:gd name="T6" fmla="*/ 0 w 22"/>
                <a:gd name="T7" fmla="*/ 137272 h 136"/>
                <a:gd name="T8" fmla="*/ 77932 w 22"/>
                <a:gd name="T9" fmla="*/ 486335 h 136"/>
                <a:gd name="T10" fmla="*/ 85725 w 22"/>
                <a:gd name="T11" fmla="*/ 533400 h 13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7" name="Freeform 12"/>
            <p:cNvSpPr>
              <a:spLocks/>
            </p:cNvSpPr>
            <p:nvPr/>
          </p:nvSpPr>
          <p:spPr bwMode="auto">
            <a:xfrm>
              <a:off x="2597151" y="2779713"/>
              <a:ext cx="550863" cy="1978025"/>
            </a:xfrm>
            <a:custGeom>
              <a:avLst/>
              <a:gdLst>
                <a:gd name="T0" fmla="*/ 338387 w 140"/>
                <a:gd name="T1" fmla="*/ 1373628 h 504"/>
                <a:gd name="T2" fmla="*/ 546928 w 140"/>
                <a:gd name="T3" fmla="*/ 1978025 h 504"/>
                <a:gd name="T4" fmla="*/ 550863 w 140"/>
                <a:gd name="T5" fmla="*/ 1875984 h 504"/>
                <a:gd name="T6" fmla="*/ 373800 w 140"/>
                <a:gd name="T7" fmla="*/ 1361855 h 504"/>
                <a:gd name="T8" fmla="*/ 0 w 140"/>
                <a:gd name="T9" fmla="*/ 0 h 504"/>
                <a:gd name="T10" fmla="*/ 23608 w 140"/>
                <a:gd name="T11" fmla="*/ 239404 h 504"/>
                <a:gd name="T12" fmla="*/ 338387 w 140"/>
                <a:gd name="T13" fmla="*/ 1373628 h 50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8" name="Freeform 13"/>
            <p:cNvSpPr>
              <a:spLocks/>
            </p:cNvSpPr>
            <p:nvPr/>
          </p:nvSpPr>
          <p:spPr bwMode="auto">
            <a:xfrm>
              <a:off x="3175001" y="4730750"/>
              <a:ext cx="519113" cy="1209675"/>
            </a:xfrm>
            <a:custGeom>
              <a:avLst/>
              <a:gdLst>
                <a:gd name="T0" fmla="*/ 31461 w 132"/>
                <a:gd name="T1" fmla="*/ 86405 h 308"/>
                <a:gd name="T2" fmla="*/ 0 w 132"/>
                <a:gd name="T3" fmla="*/ 0 h 308"/>
                <a:gd name="T4" fmla="*/ 0 w 132"/>
                <a:gd name="T5" fmla="*/ 113898 h 308"/>
                <a:gd name="T6" fmla="*/ 267422 w 132"/>
                <a:gd name="T7" fmla="*/ 761938 h 308"/>
                <a:gd name="T8" fmla="*/ 483719 w 132"/>
                <a:gd name="T9" fmla="*/ 1209675 h 308"/>
                <a:gd name="T10" fmla="*/ 519113 w 132"/>
                <a:gd name="T11" fmla="*/ 1209675 h 308"/>
                <a:gd name="T12" fmla="*/ 302816 w 132"/>
                <a:gd name="T13" fmla="*/ 746228 h 308"/>
                <a:gd name="T14" fmla="*/ 31461 w 132"/>
                <a:gd name="T15" fmla="*/ 86405 h 30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9" name="Freeform 14"/>
            <p:cNvSpPr>
              <a:spLocks/>
            </p:cNvSpPr>
            <p:nvPr/>
          </p:nvSpPr>
          <p:spPr bwMode="auto">
            <a:xfrm>
              <a:off x="3305176" y="5630863"/>
              <a:ext cx="146050" cy="309563"/>
            </a:xfrm>
            <a:custGeom>
              <a:avLst/>
              <a:gdLst>
                <a:gd name="T0" fmla="*/ 110524 w 37"/>
                <a:gd name="T1" fmla="*/ 309563 h 79"/>
                <a:gd name="T2" fmla="*/ 146050 w 37"/>
                <a:gd name="T3" fmla="*/ 309563 h 79"/>
                <a:gd name="T4" fmla="*/ 0 w 37"/>
                <a:gd name="T5" fmla="*/ 0 h 79"/>
                <a:gd name="T6" fmla="*/ 110524 w 37"/>
                <a:gd name="T7" fmla="*/ 309563 h 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50" name="Freeform 15"/>
            <p:cNvSpPr>
              <a:spLocks/>
            </p:cNvSpPr>
            <p:nvPr/>
          </p:nvSpPr>
          <p:spPr bwMode="auto">
            <a:xfrm>
              <a:off x="2573338" y="2817813"/>
              <a:ext cx="700088" cy="2835275"/>
            </a:xfrm>
            <a:custGeom>
              <a:avLst/>
              <a:gdLst>
                <a:gd name="T0" fmla="*/ 637159 w 178"/>
                <a:gd name="T1" fmla="*/ 2591803 h 722"/>
                <a:gd name="T2" fmla="*/ 456237 w 178"/>
                <a:gd name="T3" fmla="*/ 2097004 h 722"/>
                <a:gd name="T4" fmla="*/ 157323 w 178"/>
                <a:gd name="T5" fmla="*/ 926766 h 722"/>
                <a:gd name="T6" fmla="*/ 47197 w 178"/>
                <a:gd name="T7" fmla="*/ 200276 h 722"/>
                <a:gd name="T8" fmla="*/ 0 w 178"/>
                <a:gd name="T9" fmla="*/ 0 h 722"/>
                <a:gd name="T10" fmla="*/ 129792 w 178"/>
                <a:gd name="T11" fmla="*/ 930693 h 722"/>
                <a:gd name="T12" fmla="*/ 420839 w 178"/>
                <a:gd name="T13" fmla="*/ 2108785 h 722"/>
                <a:gd name="T14" fmla="*/ 629293 w 178"/>
                <a:gd name="T15" fmla="*/ 2674269 h 722"/>
                <a:gd name="T16" fmla="*/ 700088 w 178"/>
                <a:gd name="T17" fmla="*/ 2835275 h 722"/>
                <a:gd name="T18" fmla="*/ 684356 w 178"/>
                <a:gd name="T19" fmla="*/ 2780297 h 722"/>
                <a:gd name="T20" fmla="*/ 637159 w 178"/>
                <a:gd name="T21" fmla="*/ 2591803 h 7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51" name="Freeform 16"/>
            <p:cNvSpPr>
              <a:spLocks/>
            </p:cNvSpPr>
            <p:nvPr/>
          </p:nvSpPr>
          <p:spPr bwMode="auto">
            <a:xfrm>
              <a:off x="2506663" y="285750"/>
              <a:ext cx="90488" cy="2493963"/>
            </a:xfrm>
            <a:custGeom>
              <a:avLst/>
              <a:gdLst>
                <a:gd name="T0" fmla="*/ 43277 w 23"/>
                <a:gd name="T1" fmla="*/ 2266168 h 635"/>
                <a:gd name="T2" fmla="*/ 47211 w 23"/>
                <a:gd name="T3" fmla="*/ 2313298 h 635"/>
                <a:gd name="T4" fmla="*/ 86554 w 23"/>
                <a:gd name="T5" fmla="*/ 2482180 h 635"/>
                <a:gd name="T6" fmla="*/ 90488 w 23"/>
                <a:gd name="T7" fmla="*/ 2493963 h 635"/>
                <a:gd name="T8" fmla="*/ 66882 w 23"/>
                <a:gd name="T9" fmla="*/ 2262240 h 635"/>
                <a:gd name="T10" fmla="*/ 19671 w 23"/>
                <a:gd name="T11" fmla="*/ 1056498 h 635"/>
                <a:gd name="T12" fmla="*/ 59014 w 23"/>
                <a:gd name="T13" fmla="*/ 0 h 635"/>
                <a:gd name="T14" fmla="*/ 47211 w 23"/>
                <a:gd name="T15" fmla="*/ 0 h 635"/>
                <a:gd name="T16" fmla="*/ 3934 w 23"/>
                <a:gd name="T17" fmla="*/ 1056498 h 635"/>
                <a:gd name="T18" fmla="*/ 43277 w 23"/>
                <a:gd name="T19" fmla="*/ 2266168 h 63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52" name="Freeform 17"/>
            <p:cNvSpPr>
              <a:spLocks/>
            </p:cNvSpPr>
            <p:nvPr/>
          </p:nvSpPr>
          <p:spPr bwMode="auto">
            <a:xfrm>
              <a:off x="2554288" y="2598738"/>
              <a:ext cx="66675" cy="420688"/>
            </a:xfrm>
            <a:custGeom>
              <a:avLst/>
              <a:gdLst>
                <a:gd name="T0" fmla="*/ 0 w 17"/>
                <a:gd name="T1" fmla="*/ 0 h 107"/>
                <a:gd name="T2" fmla="*/ 19610 w 17"/>
                <a:gd name="T3" fmla="*/ 220173 h 107"/>
                <a:gd name="T4" fmla="*/ 66675 w 17"/>
                <a:gd name="T5" fmla="*/ 420688 h 107"/>
                <a:gd name="T6" fmla="*/ 43143 w 17"/>
                <a:gd name="T7" fmla="*/ 180857 h 107"/>
                <a:gd name="T8" fmla="*/ 39221 w 17"/>
                <a:gd name="T9" fmla="*/ 169062 h 107"/>
                <a:gd name="T10" fmla="*/ 0 w 17"/>
                <a:gd name="T11" fmla="*/ 0 h 10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53" name="Freeform 18"/>
            <p:cNvSpPr>
              <a:spLocks/>
            </p:cNvSpPr>
            <p:nvPr/>
          </p:nvSpPr>
          <p:spPr bwMode="auto">
            <a:xfrm>
              <a:off x="3143251" y="4757738"/>
              <a:ext cx="161925" cy="873125"/>
            </a:xfrm>
            <a:custGeom>
              <a:avLst/>
              <a:gdLst>
                <a:gd name="T0" fmla="*/ 0 w 41"/>
                <a:gd name="T1" fmla="*/ 0 h 222"/>
                <a:gd name="T2" fmla="*/ 19747 w 41"/>
                <a:gd name="T3" fmla="*/ 365769 h 222"/>
                <a:gd name="T4" fmla="*/ 67140 w 41"/>
                <a:gd name="T5" fmla="*/ 652877 h 222"/>
                <a:gd name="T6" fmla="*/ 94785 w 41"/>
                <a:gd name="T7" fmla="*/ 723671 h 222"/>
                <a:gd name="T8" fmla="*/ 161925 w 41"/>
                <a:gd name="T9" fmla="*/ 873125 h 222"/>
                <a:gd name="T10" fmla="*/ 150077 w 41"/>
                <a:gd name="T11" fmla="*/ 833795 h 222"/>
                <a:gd name="T12" fmla="*/ 51342 w 41"/>
                <a:gd name="T13" fmla="*/ 361836 h 222"/>
                <a:gd name="T14" fmla="*/ 31595 w 41"/>
                <a:gd name="T15" fmla="*/ 86526 h 222"/>
                <a:gd name="T16" fmla="*/ 27646 w 41"/>
                <a:gd name="T17" fmla="*/ 70794 h 222"/>
                <a:gd name="T18" fmla="*/ 0 w 41"/>
                <a:gd name="T19" fmla="*/ 0 h 22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54" name="Freeform 19"/>
            <p:cNvSpPr>
              <a:spLocks/>
            </p:cNvSpPr>
            <p:nvPr/>
          </p:nvSpPr>
          <p:spPr bwMode="auto">
            <a:xfrm>
              <a:off x="3148013" y="1282700"/>
              <a:ext cx="1768475" cy="3448050"/>
            </a:xfrm>
            <a:custGeom>
              <a:avLst/>
              <a:gdLst>
                <a:gd name="T0" fmla="*/ 27510 w 450"/>
                <a:gd name="T1" fmla="*/ 3353798 h 878"/>
                <a:gd name="T2" fmla="*/ 196497 w 450"/>
                <a:gd name="T3" fmla="*/ 2407352 h 878"/>
                <a:gd name="T4" fmla="*/ 585562 w 450"/>
                <a:gd name="T5" fmla="*/ 1523740 h 878"/>
                <a:gd name="T6" fmla="*/ 1120034 w 450"/>
                <a:gd name="T7" fmla="*/ 718671 h 878"/>
                <a:gd name="T8" fmla="*/ 1430500 w 450"/>
                <a:gd name="T9" fmla="*/ 349518 h 878"/>
                <a:gd name="T10" fmla="*/ 1595557 w 450"/>
                <a:gd name="T11" fmla="*/ 172795 h 878"/>
                <a:gd name="T12" fmla="*/ 1768475 w 450"/>
                <a:gd name="T13" fmla="*/ 3927 h 878"/>
                <a:gd name="T14" fmla="*/ 1768475 w 450"/>
                <a:gd name="T15" fmla="*/ 0 h 878"/>
                <a:gd name="T16" fmla="*/ 1591628 w 450"/>
                <a:gd name="T17" fmla="*/ 168868 h 878"/>
                <a:gd name="T18" fmla="*/ 1426570 w 450"/>
                <a:gd name="T19" fmla="*/ 345590 h 878"/>
                <a:gd name="T20" fmla="*/ 1112174 w 450"/>
                <a:gd name="T21" fmla="*/ 710817 h 878"/>
                <a:gd name="T22" fmla="*/ 569842 w 450"/>
                <a:gd name="T23" fmla="*/ 1515885 h 878"/>
                <a:gd name="T24" fmla="*/ 176848 w 450"/>
                <a:gd name="T25" fmla="*/ 2399497 h 878"/>
                <a:gd name="T26" fmla="*/ 0 w 450"/>
                <a:gd name="T27" fmla="*/ 3353798 h 878"/>
                <a:gd name="T28" fmla="*/ 0 w 450"/>
                <a:gd name="T29" fmla="*/ 3373434 h 878"/>
                <a:gd name="T30" fmla="*/ 27510 w 450"/>
                <a:gd name="T31" fmla="*/ 3448050 h 878"/>
                <a:gd name="T32" fmla="*/ 27510 w 450"/>
                <a:gd name="T33" fmla="*/ 3353798 h 87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55" name="Freeform 20"/>
            <p:cNvSpPr>
              <a:spLocks/>
            </p:cNvSpPr>
            <p:nvPr/>
          </p:nvSpPr>
          <p:spPr bwMode="auto">
            <a:xfrm>
              <a:off x="3273426" y="5653088"/>
              <a:ext cx="138113" cy="287338"/>
            </a:xfrm>
            <a:custGeom>
              <a:avLst/>
              <a:gdLst>
                <a:gd name="T0" fmla="*/ 0 w 35"/>
                <a:gd name="T1" fmla="*/ 0 h 73"/>
                <a:gd name="T2" fmla="*/ 102598 w 35"/>
                <a:gd name="T3" fmla="*/ 287338 h 73"/>
                <a:gd name="T4" fmla="*/ 138113 w 35"/>
                <a:gd name="T5" fmla="*/ 287338 h 73"/>
                <a:gd name="T6" fmla="*/ 0 w 35"/>
                <a:gd name="T7" fmla="*/ 0 h 7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56" name="Freeform 21"/>
            <p:cNvSpPr>
              <a:spLocks/>
            </p:cNvSpPr>
            <p:nvPr/>
          </p:nvSpPr>
          <p:spPr bwMode="auto">
            <a:xfrm>
              <a:off x="3143251" y="4656138"/>
              <a:ext cx="31750" cy="188913"/>
            </a:xfrm>
            <a:custGeom>
              <a:avLst/>
              <a:gdLst>
                <a:gd name="T0" fmla="*/ 27781 w 8"/>
                <a:gd name="T1" fmla="*/ 173170 h 48"/>
                <a:gd name="T2" fmla="*/ 31750 w 8"/>
                <a:gd name="T3" fmla="*/ 188913 h 48"/>
                <a:gd name="T4" fmla="*/ 31750 w 8"/>
                <a:gd name="T5" fmla="*/ 74778 h 48"/>
                <a:gd name="T6" fmla="*/ 3969 w 8"/>
                <a:gd name="T7" fmla="*/ 0 h 48"/>
                <a:gd name="T8" fmla="*/ 0 w 8"/>
                <a:gd name="T9" fmla="*/ 102328 h 48"/>
                <a:gd name="T10" fmla="*/ 27781 w 8"/>
                <a:gd name="T11" fmla="*/ 173170 h 4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57" name="Freeform 22"/>
            <p:cNvSpPr>
              <a:spLocks/>
            </p:cNvSpPr>
            <p:nvPr/>
          </p:nvSpPr>
          <p:spPr bwMode="auto">
            <a:xfrm>
              <a:off x="3211513" y="5410200"/>
              <a:ext cx="203200" cy="530225"/>
            </a:xfrm>
            <a:custGeom>
              <a:avLst/>
              <a:gdLst>
                <a:gd name="T0" fmla="*/ 27354 w 52"/>
                <a:gd name="T1" fmla="*/ 70697 h 135"/>
                <a:gd name="T2" fmla="*/ 0 w 52"/>
                <a:gd name="T3" fmla="*/ 0 h 135"/>
                <a:gd name="T4" fmla="*/ 46892 w 52"/>
                <a:gd name="T5" fmla="*/ 188524 h 135"/>
                <a:gd name="T6" fmla="*/ 62523 w 52"/>
                <a:gd name="T7" fmla="*/ 243511 h 135"/>
                <a:gd name="T8" fmla="*/ 199292 w 52"/>
                <a:gd name="T9" fmla="*/ 530225 h 135"/>
                <a:gd name="T10" fmla="*/ 203200 w 52"/>
                <a:gd name="T11" fmla="*/ 530225 h 135"/>
                <a:gd name="T12" fmla="*/ 93785 w 52"/>
                <a:gd name="T13" fmla="*/ 219945 h 135"/>
                <a:gd name="T14" fmla="*/ 27354 w 52"/>
                <a:gd name="T15" fmla="*/ 70697 h 13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1027" name="Group 48"/>
          <p:cNvGrpSpPr>
            <a:grpSpLocks/>
          </p:cNvGrpSpPr>
          <p:nvPr/>
        </p:nvGrpSpPr>
        <p:grpSpPr bwMode="auto">
          <a:xfrm>
            <a:off x="20638" y="0"/>
            <a:ext cx="1952625" cy="6853238"/>
            <a:chOff x="6627813" y="195717"/>
            <a:chExt cx="1952625" cy="5678034"/>
          </a:xfrm>
        </p:grpSpPr>
        <p:sp>
          <p:nvSpPr>
            <p:cNvPr id="1034" name="Freeform 27"/>
            <p:cNvSpPr>
              <a:spLocks/>
            </p:cNvSpPr>
            <p:nvPr/>
          </p:nvSpPr>
          <p:spPr bwMode="auto">
            <a:xfrm>
              <a:off x="6627813" y="195717"/>
              <a:ext cx="409575" cy="3646488"/>
            </a:xfrm>
            <a:custGeom>
              <a:avLst/>
              <a:gdLst>
                <a:gd name="T0" fmla="*/ 27835 w 103"/>
                <a:gd name="T1" fmla="*/ 832351 h 920"/>
                <a:gd name="T2" fmla="*/ 103388 w 103"/>
                <a:gd name="T3" fmla="*/ 1763790 h 920"/>
                <a:gd name="T4" fmla="*/ 226658 w 103"/>
                <a:gd name="T5" fmla="*/ 2691267 h 920"/>
                <a:gd name="T6" fmla="*/ 401622 w 103"/>
                <a:gd name="T7" fmla="*/ 3610816 h 920"/>
                <a:gd name="T8" fmla="*/ 409575 w 103"/>
                <a:gd name="T9" fmla="*/ 3646488 h 920"/>
                <a:gd name="T10" fmla="*/ 393669 w 103"/>
                <a:gd name="T11" fmla="*/ 3464164 h 920"/>
                <a:gd name="T12" fmla="*/ 393669 w 103"/>
                <a:gd name="T13" fmla="*/ 3432455 h 920"/>
                <a:gd name="T14" fmla="*/ 250517 w 103"/>
                <a:gd name="T15" fmla="*/ 2687303 h 920"/>
                <a:gd name="T16" fmla="*/ 119294 w 103"/>
                <a:gd name="T17" fmla="*/ 1759827 h 920"/>
                <a:gd name="T18" fmla="*/ 35788 w 103"/>
                <a:gd name="T19" fmla="*/ 828387 h 920"/>
                <a:gd name="T20" fmla="*/ 11929 w 103"/>
                <a:gd name="T21" fmla="*/ 364649 h 920"/>
                <a:gd name="T22" fmla="*/ 3976 w 103"/>
                <a:gd name="T23" fmla="*/ 0 h 920"/>
                <a:gd name="T24" fmla="*/ 0 w 103"/>
                <a:gd name="T25" fmla="*/ 0 h 920"/>
                <a:gd name="T26" fmla="*/ 3976 w 103"/>
                <a:gd name="T27" fmla="*/ 364649 h 920"/>
                <a:gd name="T28" fmla="*/ 27835 w 103"/>
                <a:gd name="T29" fmla="*/ 832351 h 92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35" name="Freeform 28"/>
            <p:cNvSpPr>
              <a:spLocks/>
            </p:cNvSpPr>
            <p:nvPr/>
          </p:nvSpPr>
          <p:spPr bwMode="auto">
            <a:xfrm>
              <a:off x="7061201" y="3771900"/>
              <a:ext cx="350838" cy="1309688"/>
            </a:xfrm>
            <a:custGeom>
              <a:avLst/>
              <a:gdLst>
                <a:gd name="T0" fmla="*/ 211300 w 88"/>
                <a:gd name="T1" fmla="*/ 908844 h 330"/>
                <a:gd name="T2" fmla="*/ 350838 w 88"/>
                <a:gd name="T3" fmla="*/ 1309688 h 330"/>
                <a:gd name="T4" fmla="*/ 350838 w 88"/>
                <a:gd name="T5" fmla="*/ 1222375 h 330"/>
                <a:gd name="T6" fmla="*/ 350838 w 88"/>
                <a:gd name="T7" fmla="*/ 1206500 h 330"/>
                <a:gd name="T8" fmla="*/ 247181 w 88"/>
                <a:gd name="T9" fmla="*/ 896938 h 330"/>
                <a:gd name="T10" fmla="*/ 0 w 88"/>
                <a:gd name="T11" fmla="*/ 0 h 330"/>
                <a:gd name="T12" fmla="*/ 27908 w 88"/>
                <a:gd name="T13" fmla="*/ 250031 h 330"/>
                <a:gd name="T14" fmla="*/ 211300 w 88"/>
                <a:gd name="T15" fmla="*/ 908844 h 33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36" name="Freeform 29"/>
            <p:cNvSpPr>
              <a:spLocks/>
            </p:cNvSpPr>
            <p:nvPr/>
          </p:nvSpPr>
          <p:spPr bwMode="auto">
            <a:xfrm>
              <a:off x="7439026" y="5053013"/>
              <a:ext cx="357188" cy="820738"/>
            </a:xfrm>
            <a:custGeom>
              <a:avLst/>
              <a:gdLst>
                <a:gd name="T0" fmla="*/ 23813 w 90"/>
                <a:gd name="T1" fmla="*/ 59474 h 207"/>
                <a:gd name="T2" fmla="*/ 0 w 90"/>
                <a:gd name="T3" fmla="*/ 0 h 207"/>
                <a:gd name="T4" fmla="*/ 3969 w 90"/>
                <a:gd name="T5" fmla="*/ 114983 h 207"/>
                <a:gd name="T6" fmla="*/ 166688 w 90"/>
                <a:gd name="T7" fmla="*/ 503545 h 207"/>
                <a:gd name="T8" fmla="*/ 317500 w 90"/>
                <a:gd name="T9" fmla="*/ 820738 h 207"/>
                <a:gd name="T10" fmla="*/ 357188 w 90"/>
                <a:gd name="T11" fmla="*/ 820738 h 207"/>
                <a:gd name="T12" fmla="*/ 198438 w 90"/>
                <a:gd name="T13" fmla="*/ 487685 h 207"/>
                <a:gd name="T14" fmla="*/ 23813 w 90"/>
                <a:gd name="T15" fmla="*/ 59474 h 20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37" name="Freeform 30"/>
            <p:cNvSpPr>
              <a:spLocks/>
            </p:cNvSpPr>
            <p:nvPr/>
          </p:nvSpPr>
          <p:spPr bwMode="auto">
            <a:xfrm>
              <a:off x="7037388" y="3811588"/>
              <a:ext cx="457200" cy="1852613"/>
            </a:xfrm>
            <a:custGeom>
              <a:avLst/>
              <a:gdLst>
                <a:gd name="T0" fmla="*/ 401541 w 115"/>
                <a:gd name="T1" fmla="*/ 1622524 h 467"/>
                <a:gd name="T2" fmla="*/ 310101 w 115"/>
                <a:gd name="T3" fmla="*/ 1364666 h 467"/>
                <a:gd name="T4" fmla="*/ 115294 w 115"/>
                <a:gd name="T5" fmla="*/ 599025 h 467"/>
                <a:gd name="T6" fmla="*/ 51683 w 115"/>
                <a:gd name="T7" fmla="*/ 210254 h 467"/>
                <a:gd name="T8" fmla="*/ 0 w 115"/>
                <a:gd name="T9" fmla="*/ 0 h 467"/>
                <a:gd name="T10" fmla="*/ 83489 w 115"/>
                <a:gd name="T11" fmla="*/ 602992 h 467"/>
                <a:gd name="T12" fmla="*/ 274320 w 115"/>
                <a:gd name="T13" fmla="*/ 1376567 h 467"/>
                <a:gd name="T14" fmla="*/ 409492 w 115"/>
                <a:gd name="T15" fmla="*/ 1749470 h 467"/>
                <a:gd name="T16" fmla="*/ 457200 w 115"/>
                <a:gd name="T17" fmla="*/ 1852613 h 467"/>
                <a:gd name="T18" fmla="*/ 445273 w 115"/>
                <a:gd name="T19" fmla="*/ 1816910 h 467"/>
                <a:gd name="T20" fmla="*/ 401541 w 115"/>
                <a:gd name="T21" fmla="*/ 1622524 h 46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38" name="Freeform 31"/>
            <p:cNvSpPr>
              <a:spLocks/>
            </p:cNvSpPr>
            <p:nvPr/>
          </p:nvSpPr>
          <p:spPr bwMode="auto">
            <a:xfrm>
              <a:off x="6992938" y="1263650"/>
              <a:ext cx="144463" cy="2508250"/>
            </a:xfrm>
            <a:custGeom>
              <a:avLst/>
              <a:gdLst>
                <a:gd name="T0" fmla="*/ 68219 w 36"/>
                <a:gd name="T1" fmla="*/ 2508250 h 633"/>
                <a:gd name="T2" fmla="*/ 52167 w 36"/>
                <a:gd name="T3" fmla="*/ 2365601 h 633"/>
                <a:gd name="T4" fmla="*/ 20064 w 36"/>
                <a:gd name="T5" fmla="*/ 1577067 h 633"/>
                <a:gd name="T6" fmla="*/ 52167 w 36"/>
                <a:gd name="T7" fmla="*/ 784571 h 633"/>
                <a:gd name="T8" fmla="*/ 88283 w 36"/>
                <a:gd name="T9" fmla="*/ 392286 h 633"/>
                <a:gd name="T10" fmla="*/ 144463 w 36"/>
                <a:gd name="T11" fmla="*/ 0 h 633"/>
                <a:gd name="T12" fmla="*/ 140450 w 36"/>
                <a:gd name="T13" fmla="*/ 0 h 633"/>
                <a:gd name="T14" fmla="*/ 80257 w 36"/>
                <a:gd name="T15" fmla="*/ 392286 h 633"/>
                <a:gd name="T16" fmla="*/ 40129 w 36"/>
                <a:gd name="T17" fmla="*/ 784571 h 633"/>
                <a:gd name="T18" fmla="*/ 4013 w 36"/>
                <a:gd name="T19" fmla="*/ 1577067 h 633"/>
                <a:gd name="T20" fmla="*/ 28090 w 36"/>
                <a:gd name="T21" fmla="*/ 2333901 h 633"/>
                <a:gd name="T22" fmla="*/ 64206 w 36"/>
                <a:gd name="T23" fmla="*/ 2504288 h 633"/>
                <a:gd name="T24" fmla="*/ 68219 w 36"/>
                <a:gd name="T25" fmla="*/ 2508250 h 63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39" name="Freeform 32"/>
            <p:cNvSpPr>
              <a:spLocks/>
            </p:cNvSpPr>
            <p:nvPr/>
          </p:nvSpPr>
          <p:spPr bwMode="auto">
            <a:xfrm>
              <a:off x="7526338" y="5640388"/>
              <a:ext cx="111125" cy="233363"/>
            </a:xfrm>
            <a:custGeom>
              <a:avLst/>
              <a:gdLst>
                <a:gd name="T0" fmla="*/ 87313 w 28"/>
                <a:gd name="T1" fmla="*/ 233363 h 59"/>
                <a:gd name="T2" fmla="*/ 111125 w 28"/>
                <a:gd name="T3" fmla="*/ 233363 h 59"/>
                <a:gd name="T4" fmla="*/ 0 w 28"/>
                <a:gd name="T5" fmla="*/ 0 h 59"/>
                <a:gd name="T6" fmla="*/ 87313 w 28"/>
                <a:gd name="T7" fmla="*/ 233363 h 5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0" name="Freeform 33"/>
            <p:cNvSpPr>
              <a:spLocks/>
            </p:cNvSpPr>
            <p:nvPr/>
          </p:nvSpPr>
          <p:spPr bwMode="auto">
            <a:xfrm>
              <a:off x="7021513" y="3598863"/>
              <a:ext cx="68263" cy="423863"/>
            </a:xfrm>
            <a:custGeom>
              <a:avLst/>
              <a:gdLst>
                <a:gd name="T0" fmla="*/ 16062 w 17"/>
                <a:gd name="T1" fmla="*/ 213912 h 107"/>
                <a:gd name="T2" fmla="*/ 68263 w 17"/>
                <a:gd name="T3" fmla="*/ 423863 h 107"/>
                <a:gd name="T4" fmla="*/ 40155 w 17"/>
                <a:gd name="T5" fmla="*/ 174299 h 107"/>
                <a:gd name="T6" fmla="*/ 36139 w 17"/>
                <a:gd name="T7" fmla="*/ 170337 h 107"/>
                <a:gd name="T8" fmla="*/ 0 w 17"/>
                <a:gd name="T9" fmla="*/ 0 h 107"/>
                <a:gd name="T10" fmla="*/ 0 w 17"/>
                <a:gd name="T11" fmla="*/ 31691 h 107"/>
                <a:gd name="T12" fmla="*/ 16062 w 17"/>
                <a:gd name="T13" fmla="*/ 213912 h 10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1" name="Freeform 34"/>
            <p:cNvSpPr>
              <a:spLocks/>
            </p:cNvSpPr>
            <p:nvPr/>
          </p:nvSpPr>
          <p:spPr bwMode="auto">
            <a:xfrm>
              <a:off x="7412038" y="2801938"/>
              <a:ext cx="1168400" cy="2251075"/>
            </a:xfrm>
            <a:custGeom>
              <a:avLst/>
              <a:gdLst>
                <a:gd name="T0" fmla="*/ 31793 w 294"/>
                <a:gd name="T1" fmla="*/ 2191628 h 568"/>
                <a:gd name="T2" fmla="*/ 139095 w 294"/>
                <a:gd name="T3" fmla="*/ 1573375 h 568"/>
                <a:gd name="T4" fmla="*/ 393441 w 294"/>
                <a:gd name="T5" fmla="*/ 998716 h 568"/>
                <a:gd name="T6" fmla="*/ 743166 w 294"/>
                <a:gd name="T7" fmla="*/ 471616 h 568"/>
                <a:gd name="T8" fmla="*/ 945848 w 294"/>
                <a:gd name="T9" fmla="*/ 229863 h 568"/>
                <a:gd name="T10" fmla="*/ 1053150 w 294"/>
                <a:gd name="T11" fmla="*/ 110968 h 568"/>
                <a:gd name="T12" fmla="*/ 1168400 w 294"/>
                <a:gd name="T13" fmla="*/ 0 h 568"/>
                <a:gd name="T14" fmla="*/ 1164426 w 294"/>
                <a:gd name="T15" fmla="*/ 0 h 568"/>
                <a:gd name="T16" fmla="*/ 1049176 w 294"/>
                <a:gd name="T17" fmla="*/ 107005 h 568"/>
                <a:gd name="T18" fmla="*/ 941873 w 294"/>
                <a:gd name="T19" fmla="*/ 221937 h 568"/>
                <a:gd name="T20" fmla="*/ 735218 w 294"/>
                <a:gd name="T21" fmla="*/ 463690 h 568"/>
                <a:gd name="T22" fmla="*/ 377544 w 294"/>
                <a:gd name="T23" fmla="*/ 986827 h 568"/>
                <a:gd name="T24" fmla="*/ 119224 w 294"/>
                <a:gd name="T25" fmla="*/ 1569411 h 568"/>
                <a:gd name="T26" fmla="*/ 0 w 294"/>
                <a:gd name="T27" fmla="*/ 2175775 h 568"/>
                <a:gd name="T28" fmla="*/ 27819 w 294"/>
                <a:gd name="T29" fmla="*/ 2251075 h 568"/>
                <a:gd name="T30" fmla="*/ 31793 w 294"/>
                <a:gd name="T31" fmla="*/ 2191628 h 56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2" name="Freeform 35"/>
            <p:cNvSpPr>
              <a:spLocks/>
            </p:cNvSpPr>
            <p:nvPr/>
          </p:nvSpPr>
          <p:spPr bwMode="auto">
            <a:xfrm>
              <a:off x="7494588" y="5664200"/>
              <a:ext cx="100013" cy="209550"/>
            </a:xfrm>
            <a:custGeom>
              <a:avLst/>
              <a:gdLst>
                <a:gd name="T0" fmla="*/ 0 w 25"/>
                <a:gd name="T1" fmla="*/ 0 h 53"/>
                <a:gd name="T2" fmla="*/ 76010 w 25"/>
                <a:gd name="T3" fmla="*/ 209550 h 53"/>
                <a:gd name="T4" fmla="*/ 100013 w 25"/>
                <a:gd name="T5" fmla="*/ 209550 h 53"/>
                <a:gd name="T6" fmla="*/ 0 w 25"/>
                <a:gd name="T7" fmla="*/ 0 h 5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3" name="Freeform 36"/>
            <p:cNvSpPr>
              <a:spLocks/>
            </p:cNvSpPr>
            <p:nvPr/>
          </p:nvSpPr>
          <p:spPr bwMode="auto">
            <a:xfrm>
              <a:off x="7412038" y="5081588"/>
              <a:ext cx="114300" cy="558800"/>
            </a:xfrm>
            <a:custGeom>
              <a:avLst/>
              <a:gdLst>
                <a:gd name="T0" fmla="*/ 0 w 29"/>
                <a:gd name="T1" fmla="*/ 0 h 141"/>
                <a:gd name="T2" fmla="*/ 27590 w 29"/>
                <a:gd name="T3" fmla="*/ 352718 h 141"/>
                <a:gd name="T4" fmla="*/ 70945 w 29"/>
                <a:gd name="T5" fmla="*/ 463685 h 141"/>
                <a:gd name="T6" fmla="*/ 114300 w 29"/>
                <a:gd name="T7" fmla="*/ 558800 h 141"/>
                <a:gd name="T8" fmla="*/ 106417 w 29"/>
                <a:gd name="T9" fmla="*/ 535021 h 141"/>
                <a:gd name="T10" fmla="*/ 31531 w 29"/>
                <a:gd name="T11" fmla="*/ 87189 h 141"/>
                <a:gd name="T12" fmla="*/ 15766 w 29"/>
                <a:gd name="T13" fmla="*/ 43594 h 141"/>
                <a:gd name="T14" fmla="*/ 0 w 29"/>
                <a:gd name="T15" fmla="*/ 0 h 1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4" name="Freeform 37"/>
            <p:cNvSpPr>
              <a:spLocks/>
            </p:cNvSpPr>
            <p:nvPr/>
          </p:nvSpPr>
          <p:spPr bwMode="auto">
            <a:xfrm>
              <a:off x="7412038" y="4978400"/>
              <a:ext cx="31750" cy="188913"/>
            </a:xfrm>
            <a:custGeom>
              <a:avLst/>
              <a:gdLst>
                <a:gd name="T0" fmla="*/ 0 w 8"/>
                <a:gd name="T1" fmla="*/ 102328 h 48"/>
                <a:gd name="T2" fmla="*/ 15875 w 8"/>
                <a:gd name="T3" fmla="*/ 145620 h 48"/>
                <a:gd name="T4" fmla="*/ 31750 w 8"/>
                <a:gd name="T5" fmla="*/ 188913 h 48"/>
                <a:gd name="T6" fmla="*/ 27781 w 8"/>
                <a:gd name="T7" fmla="*/ 74778 h 48"/>
                <a:gd name="T8" fmla="*/ 0 w 8"/>
                <a:gd name="T9" fmla="*/ 0 h 48"/>
                <a:gd name="T10" fmla="*/ 0 w 8"/>
                <a:gd name="T11" fmla="*/ 15743 h 48"/>
                <a:gd name="T12" fmla="*/ 0 w 8"/>
                <a:gd name="T13" fmla="*/ 102328 h 4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5" name="Freeform 38"/>
            <p:cNvSpPr>
              <a:spLocks/>
            </p:cNvSpPr>
            <p:nvPr/>
          </p:nvSpPr>
          <p:spPr bwMode="auto">
            <a:xfrm>
              <a:off x="7439026" y="5434013"/>
              <a:ext cx="174625" cy="439738"/>
            </a:xfrm>
            <a:custGeom>
              <a:avLst/>
              <a:gdLst>
                <a:gd name="T0" fmla="*/ 43656 w 44"/>
                <a:gd name="T1" fmla="*/ 110925 h 111"/>
                <a:gd name="T2" fmla="*/ 0 w 44"/>
                <a:gd name="T3" fmla="*/ 0 h 111"/>
                <a:gd name="T4" fmla="*/ 43656 w 44"/>
                <a:gd name="T5" fmla="*/ 194119 h 111"/>
                <a:gd name="T6" fmla="*/ 55563 w 44"/>
                <a:gd name="T7" fmla="*/ 229773 h 111"/>
                <a:gd name="T8" fmla="*/ 154781 w 44"/>
                <a:gd name="T9" fmla="*/ 439738 h 111"/>
                <a:gd name="T10" fmla="*/ 174625 w 44"/>
                <a:gd name="T11" fmla="*/ 439738 h 111"/>
                <a:gd name="T12" fmla="*/ 87313 w 44"/>
                <a:gd name="T13" fmla="*/ 206003 h 111"/>
                <a:gd name="T14" fmla="*/ 43656 w 44"/>
                <a:gd name="T15" fmla="*/ 110925 h 1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62" name="Rectangle 61"/>
          <p:cNvSpPr/>
          <p:nvPr/>
        </p:nvSpPr>
        <p:spPr>
          <a:xfrm>
            <a:off x="0" y="0"/>
            <a:ext cx="182563"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29" name="Title Placeholder 1"/>
          <p:cNvSpPr>
            <a:spLocks noGrp="1"/>
          </p:cNvSpPr>
          <p:nvPr>
            <p:ph type="title"/>
          </p:nvPr>
        </p:nvSpPr>
        <p:spPr bwMode="auto">
          <a:xfrm>
            <a:off x="1944688" y="623888"/>
            <a:ext cx="6589712" cy="12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title style</a:t>
            </a:r>
          </a:p>
        </p:txBody>
      </p:sp>
      <p:sp>
        <p:nvSpPr>
          <p:cNvPr id="1030" name="Text Placeholder 2"/>
          <p:cNvSpPr>
            <a:spLocks noGrp="1"/>
          </p:cNvSpPr>
          <p:nvPr>
            <p:ph type="body" idx="1"/>
          </p:nvPr>
        </p:nvSpPr>
        <p:spPr bwMode="auto">
          <a:xfrm>
            <a:off x="1943100" y="2133600"/>
            <a:ext cx="65913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4" name="Date Placeholder 3"/>
          <p:cNvSpPr>
            <a:spLocks noGrp="1"/>
          </p:cNvSpPr>
          <p:nvPr>
            <p:ph type="dt" sz="half" idx="2"/>
          </p:nvPr>
        </p:nvSpPr>
        <p:spPr>
          <a:xfrm>
            <a:off x="7772400" y="6135688"/>
            <a:ext cx="766763" cy="369887"/>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AADDDBAD-7D84-42D7-9E95-868EA622E1F6}" type="datetime1">
              <a:rPr lang="en-US"/>
              <a:pPr>
                <a:defRPr/>
              </a:pPr>
              <a:t>1/25/2017</a:t>
            </a:fld>
            <a:endParaRPr lang="en-US"/>
          </a:p>
        </p:txBody>
      </p:sp>
      <p:sp>
        <p:nvSpPr>
          <p:cNvPr id="5" name="Footer Placeholder 4"/>
          <p:cNvSpPr>
            <a:spLocks noGrp="1"/>
          </p:cNvSpPr>
          <p:nvPr>
            <p:ph type="ftr" sz="quarter" idx="3"/>
          </p:nvPr>
        </p:nvSpPr>
        <p:spPr>
          <a:xfrm>
            <a:off x="1943100" y="6135688"/>
            <a:ext cx="5716588"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r>
              <a:rPr lang="en-US" altLang="en-US"/>
              <a:t>Copyright © 2012 Pearson Education, Inc. Publishing as Prentice Hall</a:t>
            </a:r>
          </a:p>
        </p:txBody>
      </p:sp>
      <p:sp>
        <p:nvSpPr>
          <p:cNvPr id="6" name="Slide Number Placeholder 5"/>
          <p:cNvSpPr>
            <a:spLocks noGrp="1"/>
          </p:cNvSpPr>
          <p:nvPr>
            <p:ph type="sldNum" sz="quarter" idx="4"/>
          </p:nvPr>
        </p:nvSpPr>
        <p:spPr bwMode="gray">
          <a:xfrm>
            <a:off x="511175" y="787400"/>
            <a:ext cx="585788" cy="365125"/>
          </a:xfrm>
          <a:prstGeom prst="rect">
            <a:avLst/>
          </a:prstGeom>
        </p:spPr>
        <p:txBody>
          <a:bodyPr vert="horz" lIns="91440" tIns="45720" rIns="91440" bIns="45720" rtlCol="0" anchor="ctr"/>
          <a:lstStyle>
            <a:lvl1pPr algn="r">
              <a:defRPr sz="2000">
                <a:solidFill>
                  <a:srgbClr val="FEFFFF"/>
                </a:solidFill>
              </a:defRPr>
            </a:lvl1pPr>
          </a:lstStyle>
          <a:p>
            <a:pPr>
              <a:defRPr/>
            </a:pPr>
            <a:fld id="{4D9478DB-4F32-4B0B-A350-4156F84C582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 id="2147484016" r:id="rId12"/>
    <p:sldLayoutId id="2147484017" r:id="rId13"/>
    <p:sldLayoutId id="2147484018" r:id="rId14"/>
    <p:sldLayoutId id="2147484019" r:id="rId15"/>
    <p:sldLayoutId id="2147484020" r:id="rId16"/>
  </p:sldLayoutIdLst>
  <p:hf hdr="0" dt="0"/>
  <p:txStyles>
    <p:titleStyle>
      <a:lvl1pPr algn="l" defTabSz="457200" rtl="0" eaLnBrk="0" fontAlgn="base" hangingPunct="0">
        <a:spcBef>
          <a:spcPct val="0"/>
        </a:spcBef>
        <a:spcAft>
          <a:spcPct val="0"/>
        </a:spcAft>
        <a:defRPr sz="3600" kern="1200">
          <a:solidFill>
            <a:srgbClr val="262626"/>
          </a:solidFill>
          <a:latin typeface="+mj-lt"/>
          <a:ea typeface="+mj-ea"/>
          <a:cs typeface="+mj-cs"/>
        </a:defRPr>
      </a:lvl1pPr>
      <a:lvl2pPr algn="l" defTabSz="457200" rtl="0" eaLnBrk="0" fontAlgn="base" hangingPunct="0">
        <a:spcBef>
          <a:spcPct val="0"/>
        </a:spcBef>
        <a:spcAft>
          <a:spcPct val="0"/>
        </a:spcAft>
        <a:defRPr sz="3600">
          <a:solidFill>
            <a:srgbClr val="262626"/>
          </a:solidFill>
          <a:latin typeface="Century Gothic" panose="020B0502020202020204" pitchFamily="34" charset="0"/>
        </a:defRPr>
      </a:lvl2pPr>
      <a:lvl3pPr algn="l" defTabSz="457200" rtl="0" eaLnBrk="0" fontAlgn="base" hangingPunct="0">
        <a:spcBef>
          <a:spcPct val="0"/>
        </a:spcBef>
        <a:spcAft>
          <a:spcPct val="0"/>
        </a:spcAft>
        <a:defRPr sz="3600">
          <a:solidFill>
            <a:srgbClr val="262626"/>
          </a:solidFill>
          <a:latin typeface="Century Gothic" panose="020B0502020202020204" pitchFamily="34" charset="0"/>
        </a:defRPr>
      </a:lvl3pPr>
      <a:lvl4pPr algn="l" defTabSz="457200" rtl="0" eaLnBrk="0" fontAlgn="base" hangingPunct="0">
        <a:spcBef>
          <a:spcPct val="0"/>
        </a:spcBef>
        <a:spcAft>
          <a:spcPct val="0"/>
        </a:spcAft>
        <a:defRPr sz="3600">
          <a:solidFill>
            <a:srgbClr val="262626"/>
          </a:solidFill>
          <a:latin typeface="Century Gothic" panose="020B0502020202020204" pitchFamily="34" charset="0"/>
        </a:defRPr>
      </a:lvl4pPr>
      <a:lvl5pPr algn="l" defTabSz="457200" rtl="0" eaLnBrk="0" fontAlgn="base" hangingPunct="0">
        <a:spcBef>
          <a:spcPct val="0"/>
        </a:spcBef>
        <a:spcAft>
          <a:spcPct val="0"/>
        </a:spcAft>
        <a:defRPr sz="3600">
          <a:solidFill>
            <a:srgbClr val="262626"/>
          </a:solidFill>
          <a:latin typeface="Century Gothic" panose="020B0502020202020204" pitchFamily="34"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0" fontAlgn="base" hangingPunct="0">
        <a:spcBef>
          <a:spcPts val="1000"/>
        </a:spcBef>
        <a:spcAft>
          <a:spcPct val="0"/>
        </a:spcAft>
        <a:buClr>
          <a:schemeClr val="accent1"/>
        </a:buClr>
        <a:buFont typeface="Wingdings 3" panose="05040102010807070707" pitchFamily="18" charset="2"/>
        <a:buChar char=""/>
        <a:defRPr kern="1200">
          <a:solidFill>
            <a:srgbClr val="404040"/>
          </a:solidFill>
          <a:latin typeface="+mn-lt"/>
          <a:ea typeface="+mn-ea"/>
          <a:cs typeface="+mn-cs"/>
        </a:defRPr>
      </a:lvl1pPr>
      <a:lvl2pPr marL="742950" indent="-285750" algn="l" defTabSz="457200" rtl="0" eaLnBrk="0" fontAlgn="base" hangingPunct="0">
        <a:spcBef>
          <a:spcPts val="1000"/>
        </a:spcBef>
        <a:spcAft>
          <a:spcPct val="0"/>
        </a:spcAft>
        <a:buClr>
          <a:schemeClr val="accent1"/>
        </a:buClr>
        <a:buFont typeface="Wingdings 3" panose="05040102010807070707" pitchFamily="18" charset="2"/>
        <a:buChar char=""/>
        <a:defRPr sz="1600" kern="1200">
          <a:solidFill>
            <a:srgbClr val="404040"/>
          </a:solidFill>
          <a:latin typeface="+mn-lt"/>
          <a:ea typeface="+mn-ea"/>
          <a:cs typeface="+mn-cs"/>
        </a:defRPr>
      </a:lvl2pPr>
      <a:lvl3pPr marL="1143000" indent="-228600" algn="l" defTabSz="457200" rtl="0" eaLnBrk="0" fontAlgn="base" hangingPunct="0">
        <a:spcBef>
          <a:spcPts val="1000"/>
        </a:spcBef>
        <a:spcAft>
          <a:spcPct val="0"/>
        </a:spcAft>
        <a:buClr>
          <a:schemeClr val="accent1"/>
        </a:buClr>
        <a:buFont typeface="Wingdings 3" panose="05040102010807070707" pitchFamily="18" charset="2"/>
        <a:buChar char=""/>
        <a:defRPr sz="1400" kern="1200">
          <a:solidFill>
            <a:srgbClr val="404040"/>
          </a:solidFill>
          <a:latin typeface="+mn-lt"/>
          <a:ea typeface="+mn-ea"/>
          <a:cs typeface="+mn-cs"/>
        </a:defRPr>
      </a:lvl3pPr>
      <a:lvl4pPr marL="1600200" indent="-228600" algn="l" defTabSz="457200" rtl="0" eaLnBrk="0" fontAlgn="base" hangingPunct="0">
        <a:spcBef>
          <a:spcPts val="1000"/>
        </a:spcBef>
        <a:spcAft>
          <a:spcPct val="0"/>
        </a:spcAft>
        <a:buClr>
          <a:schemeClr val="accent1"/>
        </a:buClr>
        <a:buFont typeface="Wingdings 3" panose="05040102010807070707" pitchFamily="18" charset="2"/>
        <a:buChar char=""/>
        <a:defRPr sz="1200" kern="1200">
          <a:solidFill>
            <a:srgbClr val="404040"/>
          </a:solidFill>
          <a:latin typeface="+mn-lt"/>
          <a:ea typeface="+mn-ea"/>
          <a:cs typeface="+mn-cs"/>
        </a:defRPr>
      </a:lvl4pPr>
      <a:lvl5pPr marL="2057400" indent="-228600" algn="l" defTabSz="457200" rtl="0" eaLnBrk="0" fontAlgn="base" hangingPunct="0">
        <a:spcBef>
          <a:spcPts val="1000"/>
        </a:spcBef>
        <a:spcAft>
          <a:spcPct val="0"/>
        </a:spcAft>
        <a:buClr>
          <a:schemeClr val="accent1"/>
        </a:buClr>
        <a:buFont typeface="Wingdings 3" panose="05040102010807070707" pitchFamily="18" charset="2"/>
        <a:buChar char=""/>
        <a:defRPr sz="1200" kern="1200">
          <a:solidFill>
            <a:srgbClr val="404040"/>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3"/>
          <p:cNvSpPr>
            <a:spLocks noGrp="1"/>
          </p:cNvSpPr>
          <p:nvPr>
            <p:ph type="ctrTitle"/>
          </p:nvPr>
        </p:nvSpPr>
        <p:spPr>
          <a:xfrm>
            <a:off x="1943100" y="2514600"/>
            <a:ext cx="6599238" cy="2262188"/>
          </a:xfrm>
        </p:spPr>
        <p:txBody>
          <a:bodyPr/>
          <a:lstStyle/>
          <a:p>
            <a:pPr eaLnBrk="1" hangingPunct="1"/>
            <a:r>
              <a:rPr lang="en-US" altLang="en-US" dirty="0" smtClean="0"/>
              <a:t>Chapter </a:t>
            </a:r>
            <a:r>
              <a:rPr lang="en-US" altLang="en-US" dirty="0" smtClean="0"/>
              <a:t>3</a:t>
            </a:r>
            <a:endParaRPr lang="en-US" altLang="en-US" dirty="0" smtClean="0"/>
          </a:p>
        </p:txBody>
      </p:sp>
      <p:sp>
        <p:nvSpPr>
          <p:cNvPr id="11267" name="Subtitle 4"/>
          <p:cNvSpPr>
            <a:spLocks noGrp="1"/>
          </p:cNvSpPr>
          <p:nvPr>
            <p:ph type="subTitle" idx="1"/>
          </p:nvPr>
        </p:nvSpPr>
        <p:spPr>
          <a:xfrm>
            <a:off x="1943100" y="4776788"/>
            <a:ext cx="6599238" cy="1127125"/>
          </a:xfrm>
        </p:spPr>
        <p:txBody>
          <a:bodyPr rtlCol="0">
            <a:normAutofit/>
          </a:bodyPr>
          <a:lstStyle/>
          <a:p>
            <a:pPr eaLnBrk="1" fontAlgn="auto" hangingPunct="1">
              <a:spcAft>
                <a:spcPts val="0"/>
              </a:spcAft>
              <a:defRPr/>
            </a:pPr>
            <a:r>
              <a:rPr lang="en-US" dirty="0"/>
              <a:t>Understanding </a:t>
            </a:r>
            <a:r>
              <a:rPr lang="en-US" dirty="0" smtClean="0"/>
              <a:t>Cloud </a:t>
            </a:r>
            <a:r>
              <a:rPr lang="en-US" dirty="0"/>
              <a:t>Architecture</a:t>
            </a:r>
            <a:endParaRPr lang="en-US" altLang="en-US" dirty="0" smtClean="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823690"/>
          </a:xfrm>
        </p:spPr>
        <p:txBody>
          <a:bodyPr/>
          <a:lstStyle/>
          <a:p>
            <a:r>
              <a:rPr lang="en-US" sz="2800" dirty="0" err="1" smtClean="0"/>
              <a:t>Composability</a:t>
            </a:r>
            <a:endParaRPr lang="en-US" sz="2800" dirty="0"/>
          </a:p>
        </p:txBody>
      </p:sp>
      <p:sp>
        <p:nvSpPr>
          <p:cNvPr id="3" name="Content Placeholder 2"/>
          <p:cNvSpPr>
            <a:spLocks noGrp="1"/>
          </p:cNvSpPr>
          <p:nvPr>
            <p:ph idx="1"/>
          </p:nvPr>
        </p:nvSpPr>
        <p:spPr/>
        <p:txBody>
          <a:bodyPr/>
          <a:lstStyle/>
          <a:p>
            <a:pPr algn="just">
              <a:lnSpc>
                <a:spcPct val="150000"/>
              </a:lnSpc>
            </a:pPr>
            <a:r>
              <a:rPr lang="en-US" dirty="0" smtClean="0"/>
              <a:t>Modules can be written in any programming language the developer wants. </a:t>
            </a:r>
          </a:p>
          <a:p>
            <a:pPr algn="just">
              <a:lnSpc>
                <a:spcPct val="150000"/>
              </a:lnSpc>
            </a:pPr>
            <a:r>
              <a:rPr lang="en-US" dirty="0" smtClean="0"/>
              <a:t>From the standpoint of the system, the module is a black box, and only the interface is well specified. </a:t>
            </a:r>
            <a:endParaRPr lang="en-US" dirty="0"/>
          </a:p>
        </p:txBody>
      </p:sp>
    </p:spTree>
    <p:extLst>
      <p:ext uri="{BB962C8B-B14F-4D97-AF65-F5344CB8AC3E}">
        <p14:creationId xmlns:p14="http://schemas.microsoft.com/office/powerpoint/2010/main" val="3835417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a:t>
            </a:r>
            <a:endParaRPr lang="en-US" dirty="0"/>
          </a:p>
        </p:txBody>
      </p:sp>
      <p:sp>
        <p:nvSpPr>
          <p:cNvPr id="3" name="Content Placeholder 2"/>
          <p:cNvSpPr>
            <a:spLocks noGrp="1"/>
          </p:cNvSpPr>
          <p:nvPr>
            <p:ph idx="1"/>
          </p:nvPr>
        </p:nvSpPr>
        <p:spPr>
          <a:xfrm>
            <a:off x="1942415" y="1752600"/>
            <a:ext cx="6896785" cy="4648200"/>
          </a:xfrm>
        </p:spPr>
        <p:txBody>
          <a:bodyPr>
            <a:normAutofit fontScale="92500"/>
          </a:bodyPr>
          <a:lstStyle/>
          <a:p>
            <a:pPr>
              <a:lnSpc>
                <a:spcPct val="150000"/>
              </a:lnSpc>
            </a:pPr>
            <a:r>
              <a:rPr lang="en-US" dirty="0" smtClean="0"/>
              <a:t>Most large Infrastructure as a Service (</a:t>
            </a:r>
            <a:r>
              <a:rPr lang="en-US" dirty="0" err="1" smtClean="0"/>
              <a:t>IaaS</a:t>
            </a:r>
            <a:r>
              <a:rPr lang="en-US" dirty="0" smtClean="0"/>
              <a:t>) providers rely on virtual machine technology to deliver servers that can run applications. </a:t>
            </a:r>
          </a:p>
          <a:p>
            <a:pPr algn="just">
              <a:lnSpc>
                <a:spcPct val="150000"/>
              </a:lnSpc>
            </a:pPr>
            <a:r>
              <a:rPr lang="en-US" dirty="0" smtClean="0"/>
              <a:t>Virtual servers described in terms of a machine image or instance have characteristics that often can be described in terms of real servers delivering a certain number of microprocessor (CPU) cycles, memory access, and network bandwidth to customers. </a:t>
            </a:r>
          </a:p>
          <a:p>
            <a:pPr>
              <a:lnSpc>
                <a:spcPct val="150000"/>
              </a:lnSpc>
            </a:pPr>
            <a:r>
              <a:rPr lang="en-US" dirty="0" smtClean="0"/>
              <a:t>Virtual machines are containers that are assigned specific resources. The software that runs in the virtual machines is what defines the utility of the cloud computing system.</a:t>
            </a:r>
            <a:endParaRPr lang="en-US" dirty="0"/>
          </a:p>
        </p:txBody>
      </p:sp>
    </p:spTree>
    <p:extLst>
      <p:ext uri="{BB962C8B-B14F-4D97-AF65-F5344CB8AC3E}">
        <p14:creationId xmlns:p14="http://schemas.microsoft.com/office/powerpoint/2010/main" val="4182430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a:t>
            </a:r>
            <a:endParaRPr lang="en-US"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945201" y="2057400"/>
            <a:ext cx="6666179" cy="3581400"/>
          </a:xfrm>
        </p:spPr>
      </p:pic>
    </p:spTree>
    <p:extLst>
      <p:ext uri="{BB962C8B-B14F-4D97-AF65-F5344CB8AC3E}">
        <p14:creationId xmlns:p14="http://schemas.microsoft.com/office/powerpoint/2010/main" val="3502131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a:t>
            </a:r>
            <a:endParaRPr lang="en-US" dirty="0"/>
          </a:p>
        </p:txBody>
      </p:sp>
      <p:sp>
        <p:nvSpPr>
          <p:cNvPr id="3" name="Content Placeholder 2"/>
          <p:cNvSpPr>
            <a:spLocks noGrp="1"/>
          </p:cNvSpPr>
          <p:nvPr>
            <p:ph idx="1"/>
          </p:nvPr>
        </p:nvSpPr>
        <p:spPr>
          <a:xfrm>
            <a:off x="1942415" y="2133600"/>
            <a:ext cx="6668185" cy="3777622"/>
          </a:xfrm>
        </p:spPr>
        <p:txBody>
          <a:bodyPr>
            <a:normAutofit/>
          </a:bodyPr>
          <a:lstStyle/>
          <a:p>
            <a:pPr algn="just">
              <a:lnSpc>
                <a:spcPct val="150000"/>
              </a:lnSpc>
            </a:pPr>
            <a:r>
              <a:rPr lang="en-US" dirty="0" smtClean="0"/>
              <a:t>The notion of a virtual server presents to an application developer a new way of thinking about and programming applications. </a:t>
            </a:r>
          </a:p>
          <a:p>
            <a:pPr algn="just">
              <a:lnSpc>
                <a:spcPct val="150000"/>
              </a:lnSpc>
            </a:pPr>
            <a:r>
              <a:rPr lang="en-US" dirty="0" smtClean="0"/>
              <a:t>In future applications, developers will need to balance the architectural needs of their programs so their applications create new threads when it is appropriate or create new virtual machines. </a:t>
            </a:r>
            <a:endParaRPr lang="en-US" dirty="0"/>
          </a:p>
        </p:txBody>
      </p:sp>
    </p:spTree>
    <p:extLst>
      <p:ext uri="{BB962C8B-B14F-4D97-AF65-F5344CB8AC3E}">
        <p14:creationId xmlns:p14="http://schemas.microsoft.com/office/powerpoint/2010/main" val="1520055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Platforms</a:t>
            </a:r>
            <a:endParaRPr lang="en-US" dirty="0"/>
          </a:p>
        </p:txBody>
      </p:sp>
      <p:sp>
        <p:nvSpPr>
          <p:cNvPr id="3" name="Content Placeholder 2"/>
          <p:cNvSpPr>
            <a:spLocks noGrp="1"/>
          </p:cNvSpPr>
          <p:nvPr>
            <p:ph idx="1"/>
          </p:nvPr>
        </p:nvSpPr>
        <p:spPr/>
        <p:txBody>
          <a:bodyPr/>
          <a:lstStyle/>
          <a:p>
            <a:pPr algn="just">
              <a:lnSpc>
                <a:spcPct val="150000"/>
              </a:lnSpc>
            </a:pPr>
            <a:r>
              <a:rPr lang="en-US" dirty="0" smtClean="0"/>
              <a:t>A platform in the cloud is a software layer that is used to create higher levels of service. </a:t>
            </a:r>
            <a:endParaRPr lang="en-US" dirty="0"/>
          </a:p>
          <a:p>
            <a:pPr algn="just">
              <a:lnSpc>
                <a:spcPct val="150000"/>
              </a:lnSpc>
            </a:pPr>
            <a:r>
              <a:rPr lang="en-US" dirty="0" smtClean="0"/>
              <a:t>For example:</a:t>
            </a:r>
          </a:p>
          <a:p>
            <a:pPr lvl="1" algn="just">
              <a:lnSpc>
                <a:spcPct val="150000"/>
              </a:lnSpc>
            </a:pPr>
            <a:r>
              <a:rPr lang="en-US" dirty="0" err="1" smtClean="0"/>
              <a:t>Salesforce.com's</a:t>
            </a:r>
            <a:r>
              <a:rPr lang="en-US" dirty="0" smtClean="0"/>
              <a:t> </a:t>
            </a:r>
            <a:r>
              <a:rPr lang="en-US" dirty="0" err="1" smtClean="0"/>
              <a:t>Force.com</a:t>
            </a:r>
            <a:r>
              <a:rPr lang="en-US" dirty="0" smtClean="0"/>
              <a:t> Platform </a:t>
            </a:r>
          </a:p>
          <a:p>
            <a:pPr lvl="1" algn="just">
              <a:lnSpc>
                <a:spcPct val="150000"/>
              </a:lnSpc>
            </a:pPr>
            <a:r>
              <a:rPr lang="en-US" dirty="0" smtClean="0"/>
              <a:t>Windows Azure Platform </a:t>
            </a:r>
          </a:p>
          <a:p>
            <a:pPr lvl="1" algn="just">
              <a:lnSpc>
                <a:spcPct val="150000"/>
              </a:lnSpc>
            </a:pPr>
            <a:r>
              <a:rPr lang="en-US" dirty="0" smtClean="0"/>
              <a:t>Google Apps and the Google </a:t>
            </a:r>
            <a:r>
              <a:rPr lang="en-US" dirty="0" err="1" smtClean="0"/>
              <a:t>AppEngine</a:t>
            </a:r>
            <a:endParaRPr lang="en-US" dirty="0"/>
          </a:p>
        </p:txBody>
      </p:sp>
    </p:spTree>
    <p:extLst>
      <p:ext uri="{BB962C8B-B14F-4D97-AF65-F5344CB8AC3E}">
        <p14:creationId xmlns:p14="http://schemas.microsoft.com/office/powerpoint/2010/main" val="13797520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Platforms</a:t>
            </a:r>
            <a:endParaRPr lang="en-US" dirty="0"/>
          </a:p>
        </p:txBody>
      </p:sp>
      <p:sp>
        <p:nvSpPr>
          <p:cNvPr id="3" name="Content Placeholder 2"/>
          <p:cNvSpPr>
            <a:spLocks noGrp="1"/>
          </p:cNvSpPr>
          <p:nvPr>
            <p:ph idx="1"/>
          </p:nvPr>
        </p:nvSpPr>
        <p:spPr>
          <a:xfrm>
            <a:off x="1945201" y="1752600"/>
            <a:ext cx="6893999" cy="4267200"/>
          </a:xfrm>
        </p:spPr>
        <p:txBody>
          <a:bodyPr/>
          <a:lstStyle/>
          <a:p>
            <a:pPr algn="just">
              <a:lnSpc>
                <a:spcPct val="150000"/>
              </a:lnSpc>
            </a:pPr>
            <a:r>
              <a:rPr lang="en-US" dirty="0" smtClean="0"/>
              <a:t>These services offer all the hosted hardware and software needed to build and deploy Web applications or services that are custom built by the developer within the context and range of capabilities that the platform allows. </a:t>
            </a:r>
          </a:p>
          <a:p>
            <a:pPr algn="just">
              <a:lnSpc>
                <a:spcPct val="150000"/>
              </a:lnSpc>
            </a:pPr>
            <a:r>
              <a:rPr lang="en-US" dirty="0" smtClean="0"/>
              <a:t>Platforms represent nearly the full cloud software stack, missing only the presentation layer that represents the user interface. </a:t>
            </a:r>
            <a:endParaRPr lang="en-US" dirty="0"/>
          </a:p>
        </p:txBody>
      </p:sp>
    </p:spTree>
    <p:extLst>
      <p:ext uri="{BB962C8B-B14F-4D97-AF65-F5344CB8AC3E}">
        <p14:creationId xmlns:p14="http://schemas.microsoft.com/office/powerpoint/2010/main" val="2452772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Platforms</a:t>
            </a:r>
            <a:endParaRPr lang="en-US" dirty="0"/>
          </a:p>
        </p:txBody>
      </p:sp>
      <p:sp>
        <p:nvSpPr>
          <p:cNvPr id="3" name="Content Placeholder 2"/>
          <p:cNvSpPr>
            <a:spLocks noGrp="1"/>
          </p:cNvSpPr>
          <p:nvPr>
            <p:ph idx="1"/>
          </p:nvPr>
        </p:nvSpPr>
        <p:spPr>
          <a:xfrm>
            <a:off x="1942415" y="1905000"/>
            <a:ext cx="6896785" cy="4038600"/>
          </a:xfrm>
        </p:spPr>
        <p:txBody>
          <a:bodyPr/>
          <a:lstStyle/>
          <a:p>
            <a:pPr>
              <a:lnSpc>
                <a:spcPct val="150000"/>
              </a:lnSpc>
            </a:pPr>
            <a:r>
              <a:rPr lang="en-US" dirty="0" smtClean="0"/>
              <a:t>Platforms often come replete with tools and utilities to aid in application design and deployment. </a:t>
            </a:r>
          </a:p>
          <a:p>
            <a:pPr>
              <a:lnSpc>
                <a:spcPct val="150000"/>
              </a:lnSpc>
            </a:pPr>
            <a:r>
              <a:rPr lang="en-US" dirty="0" smtClean="0"/>
              <a:t>Depending upon the vendor, you may find developer tools for team collaboration, testing tools, instrumentation for measuring program performance and attributes, versioning, database and Web service integration, and storage tools. </a:t>
            </a:r>
          </a:p>
          <a:p>
            <a:pPr>
              <a:lnSpc>
                <a:spcPct val="150000"/>
              </a:lnSpc>
            </a:pPr>
            <a:r>
              <a:rPr lang="en-US" dirty="0" smtClean="0"/>
              <a:t>Most platforms begin by establishing a developer community to support the work done in the environment.</a:t>
            </a:r>
            <a:endParaRPr lang="en-US" dirty="0"/>
          </a:p>
        </p:txBody>
      </p:sp>
    </p:spTree>
    <p:extLst>
      <p:ext uri="{BB962C8B-B14F-4D97-AF65-F5344CB8AC3E}">
        <p14:creationId xmlns:p14="http://schemas.microsoft.com/office/powerpoint/2010/main" val="21021600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Platforms</a:t>
            </a:r>
            <a:endParaRPr lang="en-US" dirty="0"/>
          </a:p>
        </p:txBody>
      </p:sp>
      <p:sp>
        <p:nvSpPr>
          <p:cNvPr id="3" name="Content Placeholder 2"/>
          <p:cNvSpPr>
            <a:spLocks noGrp="1"/>
          </p:cNvSpPr>
          <p:nvPr>
            <p:ph idx="1"/>
          </p:nvPr>
        </p:nvSpPr>
        <p:spPr>
          <a:xfrm>
            <a:off x="1942415" y="1905000"/>
            <a:ext cx="6591985" cy="4006222"/>
          </a:xfrm>
        </p:spPr>
        <p:txBody>
          <a:bodyPr>
            <a:normAutofit/>
          </a:bodyPr>
          <a:lstStyle/>
          <a:p>
            <a:pPr algn="just">
              <a:lnSpc>
                <a:spcPct val="150000"/>
              </a:lnSpc>
            </a:pPr>
            <a:r>
              <a:rPr lang="en-US" dirty="0" smtClean="0"/>
              <a:t>Users interact with the platform, consuming services through API, leaving the platform to manage and scale the service appropriately. </a:t>
            </a:r>
          </a:p>
          <a:p>
            <a:pPr algn="just">
              <a:lnSpc>
                <a:spcPct val="150000"/>
              </a:lnSpc>
            </a:pPr>
            <a:r>
              <a:rPr lang="en-US" dirty="0" smtClean="0"/>
              <a:t>Many platforms offer user interface development tools based on HTML, JavaScript, or some other technology. </a:t>
            </a:r>
            <a:endParaRPr lang="en-US" dirty="0"/>
          </a:p>
        </p:txBody>
      </p:sp>
    </p:spTree>
    <p:extLst>
      <p:ext uri="{BB962C8B-B14F-4D97-AF65-F5344CB8AC3E}">
        <p14:creationId xmlns:p14="http://schemas.microsoft.com/office/powerpoint/2010/main" val="1590497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 Appliances</a:t>
            </a:r>
            <a:endParaRPr lang="en-US" dirty="0"/>
          </a:p>
        </p:txBody>
      </p:sp>
      <p:sp>
        <p:nvSpPr>
          <p:cNvPr id="3" name="Content Placeholder 2"/>
          <p:cNvSpPr>
            <a:spLocks noGrp="1"/>
          </p:cNvSpPr>
          <p:nvPr>
            <p:ph idx="1"/>
          </p:nvPr>
        </p:nvSpPr>
        <p:spPr>
          <a:xfrm>
            <a:off x="1942415" y="2133600"/>
            <a:ext cx="6591985" cy="3777622"/>
          </a:xfrm>
        </p:spPr>
        <p:txBody>
          <a:bodyPr/>
          <a:lstStyle/>
          <a:p>
            <a:pPr algn="just">
              <a:lnSpc>
                <a:spcPct val="150000"/>
              </a:lnSpc>
            </a:pPr>
            <a:r>
              <a:rPr lang="en-US" dirty="0" smtClean="0"/>
              <a:t>Virtual appliances are software installed on virtual servers—application modules that are meant to run a particular machine instance or image type. A virtual appliance is a platform instance. Therefore, virtual appliances occupy the middle of the cloud computing stack.</a:t>
            </a:r>
            <a:endParaRPr lang="en-US" dirty="0"/>
          </a:p>
        </p:txBody>
      </p:sp>
    </p:spTree>
    <p:extLst>
      <p:ext uri="{BB962C8B-B14F-4D97-AF65-F5344CB8AC3E}">
        <p14:creationId xmlns:p14="http://schemas.microsoft.com/office/powerpoint/2010/main" val="5319848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 Appliances</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268000" y="1676400"/>
            <a:ext cx="5943600" cy="4642788"/>
          </a:xfrm>
        </p:spPr>
      </p:pic>
    </p:spTree>
    <p:extLst>
      <p:ext uri="{BB962C8B-B14F-4D97-AF65-F5344CB8AC3E}">
        <p14:creationId xmlns:p14="http://schemas.microsoft.com/office/powerpoint/2010/main" val="3740097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1944688" y="623888"/>
            <a:ext cx="6589712" cy="1281112"/>
          </a:xfrm>
        </p:spPr>
        <p:txBody>
          <a:bodyPr/>
          <a:lstStyle/>
          <a:p>
            <a:pPr eaLnBrk="1" hangingPunct="1"/>
            <a:r>
              <a:rPr lang="en-US" altLang="en-US" smtClean="0"/>
              <a:t>Learning Objectives</a:t>
            </a:r>
          </a:p>
        </p:txBody>
      </p:sp>
      <p:sp>
        <p:nvSpPr>
          <p:cNvPr id="21507" name="Content Placeholder 2"/>
          <p:cNvSpPr>
            <a:spLocks noGrp="1"/>
          </p:cNvSpPr>
          <p:nvPr>
            <p:ph idx="1"/>
          </p:nvPr>
        </p:nvSpPr>
        <p:spPr>
          <a:xfrm>
            <a:off x="1943100" y="2133600"/>
            <a:ext cx="6591300" cy="3778250"/>
          </a:xfrm>
        </p:spPr>
        <p:txBody>
          <a:bodyPr/>
          <a:lstStyle/>
          <a:p>
            <a:pPr marL="514350" indent="-514350" eaLnBrk="1" hangingPunct="1">
              <a:lnSpc>
                <a:spcPct val="150000"/>
              </a:lnSpc>
              <a:buFont typeface="Calibri" panose="020F0502020204030204" pitchFamily="34" charset="0"/>
              <a:buAutoNum type="arabicPeriod"/>
            </a:pPr>
            <a:r>
              <a:rPr lang="en-US" altLang="en-US" dirty="0"/>
              <a:t>Using the cloud computing stack to describe different models </a:t>
            </a:r>
          </a:p>
          <a:p>
            <a:pPr marL="514350" indent="-514350" eaLnBrk="1" hangingPunct="1">
              <a:lnSpc>
                <a:spcPct val="150000"/>
              </a:lnSpc>
              <a:buFont typeface="Calibri" panose="020F0502020204030204" pitchFamily="34" charset="0"/>
              <a:buAutoNum type="arabicPeriod"/>
            </a:pPr>
            <a:r>
              <a:rPr lang="en-US" altLang="en-US" dirty="0"/>
              <a:t>Understanding how platforms and virtual appliances are used </a:t>
            </a:r>
          </a:p>
          <a:p>
            <a:pPr marL="514350" indent="-514350" eaLnBrk="1" hangingPunct="1">
              <a:lnSpc>
                <a:spcPct val="150000"/>
              </a:lnSpc>
              <a:buFont typeface="Calibri" panose="020F0502020204030204" pitchFamily="34" charset="0"/>
              <a:buAutoNum type="arabicPeriod"/>
            </a:pPr>
            <a:r>
              <a:rPr lang="en-US" altLang="en-US" dirty="0"/>
              <a:t>Learning how cloud communications work </a:t>
            </a:r>
          </a:p>
          <a:p>
            <a:pPr marL="514350" indent="-514350" eaLnBrk="1" hangingPunct="1">
              <a:lnSpc>
                <a:spcPct val="150000"/>
              </a:lnSpc>
              <a:buFont typeface="Calibri" panose="020F0502020204030204" pitchFamily="34" charset="0"/>
              <a:buAutoNum type="arabicPeriod"/>
            </a:pPr>
            <a:r>
              <a:rPr lang="en-US" altLang="en-US" dirty="0"/>
              <a:t>Discovering the new world of the cloud client</a:t>
            </a:r>
            <a:endParaRPr lang="en-US" altLang="en-US" dirty="0" smtClean="0"/>
          </a:p>
        </p:txBody>
      </p:sp>
      <p:sp>
        <p:nvSpPr>
          <p:cNvPr id="5" name="Footer Placeholder 4"/>
          <p:cNvSpPr>
            <a:spLocks noGrp="1"/>
          </p:cNvSpPr>
          <p:nvPr>
            <p:ph type="ftr" sz="quarter" idx="11"/>
          </p:nvPr>
        </p:nvSpPr>
        <p:spPr/>
        <p:txBody>
          <a:bodyPr/>
          <a:lstStyle/>
          <a:p>
            <a:pPr fontAlgn="auto">
              <a:spcBef>
                <a:spcPts val="0"/>
              </a:spcBef>
              <a:spcAft>
                <a:spcPts val="0"/>
              </a:spcAft>
              <a:defRPr/>
            </a:pPr>
            <a:r>
              <a:rPr lang="en-US">
                <a:solidFill>
                  <a:schemeClr val="tx2">
                    <a:shade val="90000"/>
                  </a:schemeClr>
                </a:solidFill>
                <a:latin typeface="+mn-lt"/>
                <a:cs typeface="+mn-cs"/>
              </a:rPr>
              <a:t>Copyright © 2016 FPT University</a:t>
            </a:r>
            <a:endParaRPr lang="es-ES">
              <a:solidFill>
                <a:schemeClr val="tx2">
                  <a:shade val="90000"/>
                </a:schemeClr>
              </a:solidFill>
              <a:latin typeface="+mn-lt"/>
              <a:cs typeface="+mn-cs"/>
            </a:endParaRPr>
          </a:p>
        </p:txBody>
      </p:sp>
      <p:sp>
        <p:nvSpPr>
          <p:cNvPr id="21509"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ts val="1000"/>
              </a:spcBef>
              <a:buClr>
                <a:schemeClr val="accent1"/>
              </a:buClr>
              <a:buFont typeface="Wingdings 3" panose="05040102010807070707" pitchFamily="18" charset="2"/>
              <a:buChar char=""/>
              <a:defRPr>
                <a:solidFill>
                  <a:srgbClr val="404040"/>
                </a:solidFill>
                <a:latin typeface="Century Gothic" panose="020B0502020202020204" pitchFamily="34" charset="0"/>
              </a:defRPr>
            </a:lvl1pPr>
            <a:lvl2pPr marL="742950" indent="-285750">
              <a:spcBef>
                <a:spcPts val="1000"/>
              </a:spcBef>
              <a:buClr>
                <a:schemeClr val="accent1"/>
              </a:buClr>
              <a:buFont typeface="Wingdings 3" panose="05040102010807070707" pitchFamily="18" charset="2"/>
              <a:buChar char=""/>
              <a:defRPr sz="1600">
                <a:solidFill>
                  <a:srgbClr val="404040"/>
                </a:solidFill>
                <a:latin typeface="Century Gothic" panose="020B0502020202020204" pitchFamily="34" charset="0"/>
              </a:defRPr>
            </a:lvl2pPr>
            <a:lvl3pPr marL="1143000" indent="-228600">
              <a:spcBef>
                <a:spcPts val="1000"/>
              </a:spcBef>
              <a:buClr>
                <a:schemeClr val="accent1"/>
              </a:buClr>
              <a:buFont typeface="Wingdings 3" panose="05040102010807070707" pitchFamily="18" charset="2"/>
              <a:buChar char=""/>
              <a:defRPr sz="1400">
                <a:solidFill>
                  <a:srgbClr val="404040"/>
                </a:solidFill>
                <a:latin typeface="Century Gothic" panose="020B0502020202020204" pitchFamily="34" charset="0"/>
              </a:defRPr>
            </a:lvl3pPr>
            <a:lvl4pPr marL="16002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4pPr>
            <a:lvl5pPr marL="2057400" indent="-228600">
              <a:spcBef>
                <a:spcPts val="1000"/>
              </a:spcBef>
              <a:buClr>
                <a:schemeClr val="accent1"/>
              </a:buClr>
              <a:buFont typeface="Wingdings 3" panose="05040102010807070707" pitchFamily="18" charset="2"/>
              <a:buChar char=""/>
              <a:defRPr sz="1200">
                <a:solidFill>
                  <a:srgbClr val="404040"/>
                </a:solidFill>
                <a:latin typeface="Century Gothic" panose="020B0502020202020204" pitchFamily="34" charset="0"/>
              </a:defRPr>
            </a:lvl5pPr>
            <a:lvl6pPr marL="25146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6pPr>
            <a:lvl7pPr marL="29718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7pPr>
            <a:lvl8pPr marL="34290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8pPr>
            <a:lvl9pPr marL="3886200" indent="-228600" eaLnBrk="0" fontAlgn="base" hangingPunct="0">
              <a:spcBef>
                <a:spcPts val="1000"/>
              </a:spcBef>
              <a:spcAft>
                <a:spcPct val="0"/>
              </a:spcAft>
              <a:buClr>
                <a:schemeClr val="accent1"/>
              </a:buClr>
              <a:buFont typeface="Wingdings 3" panose="05040102010807070707" pitchFamily="18" charset="2"/>
              <a:buChar char=""/>
              <a:defRPr sz="1200">
                <a:solidFill>
                  <a:srgbClr val="404040"/>
                </a:solidFill>
                <a:latin typeface="Century Gothic" panose="020B0502020202020204" pitchFamily="34" charset="0"/>
              </a:defRPr>
            </a:lvl9pPr>
          </a:lstStyle>
          <a:p>
            <a:pPr>
              <a:spcBef>
                <a:spcPct val="0"/>
              </a:spcBef>
              <a:buClrTx/>
              <a:buFontTx/>
              <a:buNone/>
            </a:pPr>
            <a:r>
              <a:rPr lang="en-US" altLang="en-US" smtClean="0">
                <a:solidFill>
                  <a:schemeClr val="bg1"/>
                </a:solidFill>
                <a:latin typeface="Arial" panose="020B0604020202020204" pitchFamily="34" charset="0"/>
              </a:rPr>
              <a:t>1-</a:t>
            </a:r>
            <a:fld id="{212DAC9D-A599-409C-BE68-AE077E95BC36}" type="slidenum">
              <a:rPr lang="en-US" altLang="en-US" smtClean="0">
                <a:solidFill>
                  <a:schemeClr val="bg1"/>
                </a:solidFill>
                <a:latin typeface="Arial" panose="020B0604020202020204" pitchFamily="34" charset="0"/>
              </a:rPr>
              <a:pPr>
                <a:spcBef>
                  <a:spcPct val="0"/>
                </a:spcBef>
                <a:buClrTx/>
                <a:buFontTx/>
                <a:buNone/>
              </a:pPr>
              <a:t>1</a:t>
            </a:fld>
            <a:endParaRPr lang="en-US" altLang="en-US" smtClean="0">
              <a:solidFill>
                <a:schemeClr val="bg1"/>
              </a:solidFill>
              <a:latin typeface="Arial" panose="020B0604020202020204"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 Appliances</a:t>
            </a:r>
          </a:p>
        </p:txBody>
      </p:sp>
      <p:sp>
        <p:nvSpPr>
          <p:cNvPr id="3" name="Content Placeholder 2"/>
          <p:cNvSpPr>
            <a:spLocks noGrp="1"/>
          </p:cNvSpPr>
          <p:nvPr>
            <p:ph idx="1"/>
          </p:nvPr>
        </p:nvSpPr>
        <p:spPr>
          <a:xfrm>
            <a:off x="1942415" y="1600200"/>
            <a:ext cx="6896785" cy="4572000"/>
          </a:xfrm>
        </p:spPr>
        <p:txBody>
          <a:bodyPr/>
          <a:lstStyle/>
          <a:p>
            <a:pPr algn="just">
              <a:lnSpc>
                <a:spcPct val="150000"/>
              </a:lnSpc>
            </a:pPr>
            <a:r>
              <a:rPr lang="en-US" dirty="0" smtClean="0"/>
              <a:t>A virtual appliance is a common deployment object in the cloud, and it is one area where there is considerable activity and innovation. </a:t>
            </a:r>
          </a:p>
          <a:p>
            <a:pPr algn="just">
              <a:lnSpc>
                <a:spcPct val="150000"/>
              </a:lnSpc>
            </a:pPr>
            <a:r>
              <a:rPr lang="en-US" dirty="0" smtClean="0"/>
              <a:t>One of the major advantages of a virtual appliance is that you can use the appliances as the basis for assembling more complex services, the appliance being one of your standardized components. </a:t>
            </a:r>
          </a:p>
          <a:p>
            <a:pPr algn="just">
              <a:lnSpc>
                <a:spcPct val="150000"/>
              </a:lnSpc>
            </a:pPr>
            <a:r>
              <a:rPr lang="en-US" dirty="0" smtClean="0"/>
              <a:t>Virtual appliances remove the need for application configuration and maintenance from your list of system management chores.</a:t>
            </a:r>
            <a:endParaRPr lang="en-US" dirty="0"/>
          </a:p>
        </p:txBody>
      </p:sp>
    </p:spTree>
    <p:extLst>
      <p:ext uri="{BB962C8B-B14F-4D97-AF65-F5344CB8AC3E}">
        <p14:creationId xmlns:p14="http://schemas.microsoft.com/office/powerpoint/2010/main" val="17847978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 Appliances</a:t>
            </a:r>
          </a:p>
        </p:txBody>
      </p:sp>
      <p:sp>
        <p:nvSpPr>
          <p:cNvPr id="3" name="Content Placeholder 2"/>
          <p:cNvSpPr>
            <a:spLocks noGrp="1"/>
          </p:cNvSpPr>
          <p:nvPr>
            <p:ph idx="1"/>
          </p:nvPr>
        </p:nvSpPr>
        <p:spPr>
          <a:xfrm>
            <a:off x="1676400" y="1524000"/>
            <a:ext cx="7315199" cy="4953000"/>
          </a:xfrm>
        </p:spPr>
        <p:txBody>
          <a:bodyPr/>
          <a:lstStyle/>
          <a:p>
            <a:pPr algn="just">
              <a:lnSpc>
                <a:spcPct val="150000"/>
              </a:lnSpc>
            </a:pPr>
            <a:r>
              <a:rPr lang="en-US" dirty="0" smtClean="0"/>
              <a:t>Virtual appliances are far easier to install and run than an application that you must set up yourself. However, virtual appliances are also much larger than the application themselves would be because they are usually bundled with the operating system on which they are meant to run. </a:t>
            </a:r>
          </a:p>
          <a:p>
            <a:pPr algn="just">
              <a:lnSpc>
                <a:spcPct val="150000"/>
              </a:lnSpc>
            </a:pPr>
            <a:r>
              <a:rPr lang="en-US" dirty="0" smtClean="0"/>
              <a:t>An application that is 50 or 100MB might require a virtual appliance that is 500MB to 1GB in size. Usually, when a virtual appliance is created, the operating system is stripped of all excess functionality that isn't required by the appliance, because the appliance is meant to be used as is.</a:t>
            </a:r>
            <a:endParaRPr lang="en-US" dirty="0"/>
          </a:p>
        </p:txBody>
      </p:sp>
    </p:spTree>
    <p:extLst>
      <p:ext uri="{BB962C8B-B14F-4D97-AF65-F5344CB8AC3E}">
        <p14:creationId xmlns:p14="http://schemas.microsoft.com/office/powerpoint/2010/main" val="9351508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0" y="1249315"/>
            <a:ext cx="7150767" cy="4465685"/>
          </a:xfrm>
        </p:spPr>
      </p:pic>
    </p:spTree>
    <p:extLst>
      <p:ext uri="{BB962C8B-B14F-4D97-AF65-F5344CB8AC3E}">
        <p14:creationId xmlns:p14="http://schemas.microsoft.com/office/powerpoint/2010/main" val="11011362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a:xfrm>
            <a:off x="1828800" y="1752600"/>
            <a:ext cx="6591985" cy="3777622"/>
          </a:xfrm>
        </p:spPr>
        <p:txBody>
          <a:bodyPr/>
          <a:lstStyle/>
          <a:p>
            <a:pPr algn="just">
              <a:lnSpc>
                <a:spcPct val="150000"/>
              </a:lnSpc>
            </a:pPr>
            <a:r>
              <a:rPr lang="en-US" dirty="0" smtClean="0"/>
              <a:t>Cloud computing arises from services available over the Internet communicating using the standard Internet protocol suite underpinned by the HTTP and HTTPS transfer protocols. The other protocols and standards that expose compute and data resources in the cloud either format data or communications in packets that are sent over these two transport protocols.</a:t>
            </a:r>
            <a:endParaRPr lang="en-US" dirty="0"/>
          </a:p>
        </p:txBody>
      </p:sp>
    </p:spTree>
    <p:extLst>
      <p:ext uri="{BB962C8B-B14F-4D97-AF65-F5344CB8AC3E}">
        <p14:creationId xmlns:p14="http://schemas.microsoft.com/office/powerpoint/2010/main" val="31063626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a:xfrm>
            <a:off x="1752600" y="1524000"/>
            <a:ext cx="7125385" cy="4724400"/>
          </a:xfrm>
        </p:spPr>
        <p:txBody>
          <a:bodyPr>
            <a:normAutofit fontScale="92500" lnSpcReduction="10000"/>
          </a:bodyPr>
          <a:lstStyle/>
          <a:p>
            <a:pPr algn="just">
              <a:lnSpc>
                <a:spcPct val="150000"/>
              </a:lnSpc>
            </a:pPr>
            <a:r>
              <a:rPr lang="en-US" dirty="0" smtClean="0"/>
              <a:t>In order to engage in </a:t>
            </a:r>
            <a:r>
              <a:rPr lang="en-US" dirty="0" err="1" smtClean="0"/>
              <a:t>interprocess</a:t>
            </a:r>
            <a:r>
              <a:rPr lang="en-US" dirty="0" smtClean="0"/>
              <a:t> communication (IPC) processes, many client/server protocols have been applied to distributed networking over the years. </a:t>
            </a:r>
          </a:p>
          <a:p>
            <a:pPr algn="just">
              <a:lnSpc>
                <a:spcPct val="150000"/>
              </a:lnSpc>
            </a:pPr>
            <a:r>
              <a:rPr lang="en-US" dirty="0" smtClean="0"/>
              <a:t>Various forms of RPC (Remote Procedure Call) implementations (including DCOM, Java RMI, and CORBA) attempt to solve the problem of engaging services and managing transactions over what is essentially a stateless network. </a:t>
            </a:r>
          </a:p>
          <a:p>
            <a:pPr algn="just">
              <a:lnSpc>
                <a:spcPct val="150000"/>
              </a:lnSpc>
            </a:pPr>
            <a:r>
              <a:rPr lang="en-US" dirty="0" smtClean="0"/>
              <a:t>The first of the truly Web-centric RPC technologies was XML-RPC, which uses platform-independent XML data to encode program calls that are transported over HTTP, the networking transport to which nearly everyone is connected.</a:t>
            </a:r>
            <a:endParaRPr lang="en-US" dirty="0"/>
          </a:p>
        </p:txBody>
      </p:sp>
    </p:spTree>
    <p:extLst>
      <p:ext uri="{BB962C8B-B14F-4D97-AF65-F5344CB8AC3E}">
        <p14:creationId xmlns:p14="http://schemas.microsoft.com/office/powerpoint/2010/main" val="38271980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a:xfrm>
            <a:off x="1942415" y="2133600"/>
            <a:ext cx="6820585" cy="3777622"/>
          </a:xfrm>
        </p:spPr>
        <p:txBody>
          <a:bodyPr>
            <a:normAutofit/>
          </a:bodyPr>
          <a:lstStyle/>
          <a:p>
            <a:pPr algn="just">
              <a:lnSpc>
                <a:spcPct val="150000"/>
              </a:lnSpc>
            </a:pPr>
            <a:r>
              <a:rPr lang="en-US" dirty="0" smtClean="0"/>
              <a:t>The most widely used message-passing standard at the moment is the Simple Object Access Protocol (SOAP), which essentially replaces XML-RPC. SOAP uses XML for its messages and uses RPC and HTTP for message passing. SOAP forms the basis for most of the Web services stacks in use today. </a:t>
            </a:r>
            <a:endParaRPr lang="en-US" dirty="0"/>
          </a:p>
        </p:txBody>
      </p:sp>
    </p:spTree>
    <p:extLst>
      <p:ext uri="{BB962C8B-B14F-4D97-AF65-F5344CB8AC3E}">
        <p14:creationId xmlns:p14="http://schemas.microsoft.com/office/powerpoint/2010/main" val="2731626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a:xfrm>
            <a:off x="1942415" y="1600200"/>
            <a:ext cx="6896785" cy="4419600"/>
          </a:xfrm>
        </p:spPr>
        <p:txBody>
          <a:bodyPr>
            <a:normAutofit fontScale="92500" lnSpcReduction="20000"/>
          </a:bodyPr>
          <a:lstStyle/>
          <a:p>
            <a:pPr algn="just">
              <a:lnSpc>
                <a:spcPct val="150000"/>
              </a:lnSpc>
            </a:pPr>
            <a:r>
              <a:rPr lang="en-US" dirty="0"/>
              <a:t>Web Services Description Language (</a:t>
            </a:r>
            <a:r>
              <a:rPr lang="en-US" dirty="0" smtClean="0"/>
              <a:t>WSDL) commonly used model for discovery and description used with SOAP </a:t>
            </a:r>
          </a:p>
          <a:p>
            <a:pPr algn="just">
              <a:lnSpc>
                <a:spcPct val="150000"/>
              </a:lnSpc>
            </a:pPr>
            <a:r>
              <a:rPr lang="en-US" dirty="0" smtClean="0"/>
              <a:t>WSDL lets a Web service advertise itself in terms of a collection of endpoints or ports associated with a specific network address (URL) that can be addressed using XML messages to provide a service. </a:t>
            </a:r>
          </a:p>
          <a:p>
            <a:pPr algn="just">
              <a:lnSpc>
                <a:spcPct val="150000"/>
              </a:lnSpc>
            </a:pPr>
            <a:r>
              <a:rPr lang="en-US" dirty="0" smtClean="0"/>
              <a:t>In WSDL, a service is a container that performs a set of functions that are exposed to Web protocols. Taken together, the protocol and port are a binding to which messages are passed and operations are performed. A bound service is one that responds to any valid HTTP request sent to it</a:t>
            </a:r>
            <a:endParaRPr lang="en-US" dirty="0"/>
          </a:p>
        </p:txBody>
      </p:sp>
    </p:spTree>
    <p:extLst>
      <p:ext uri="{BB962C8B-B14F-4D97-AF65-F5344CB8AC3E}">
        <p14:creationId xmlns:p14="http://schemas.microsoft.com/office/powerpoint/2010/main" val="8811244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a:xfrm>
            <a:off x="1942415" y="1600200"/>
            <a:ext cx="6896785" cy="4572000"/>
          </a:xfrm>
        </p:spPr>
        <p:txBody>
          <a:bodyPr>
            <a:normAutofit fontScale="92500"/>
          </a:bodyPr>
          <a:lstStyle/>
          <a:p>
            <a:pPr algn="just">
              <a:lnSpc>
                <a:spcPct val="150000"/>
              </a:lnSpc>
            </a:pPr>
            <a:r>
              <a:rPr lang="en-US" dirty="0" smtClean="0"/>
              <a:t>Using WSDL and SOAP, a number of extensions were created that allow various Web services to describe additional sets of properties and methods that they could provide. These extensions fall under the name WS-*, or the “WS-star” specifications. A number of WS-* extensions are in common use, with the following being the most widely used:</a:t>
            </a:r>
          </a:p>
          <a:p>
            <a:pPr lvl="1" algn="just">
              <a:lnSpc>
                <a:spcPct val="150000"/>
              </a:lnSpc>
            </a:pPr>
            <a:r>
              <a:rPr lang="en-US" dirty="0"/>
              <a:t>WS-Addressing </a:t>
            </a:r>
          </a:p>
          <a:p>
            <a:pPr lvl="1" algn="just">
              <a:lnSpc>
                <a:spcPct val="150000"/>
              </a:lnSpc>
            </a:pPr>
            <a:r>
              <a:rPr lang="en-US" dirty="0" smtClean="0"/>
              <a:t>WS-Discovery </a:t>
            </a:r>
          </a:p>
          <a:p>
            <a:pPr lvl="1" algn="just">
              <a:lnSpc>
                <a:spcPct val="150000"/>
              </a:lnSpc>
            </a:pPr>
            <a:r>
              <a:rPr lang="en-US" dirty="0" smtClean="0"/>
              <a:t>WS-</a:t>
            </a:r>
            <a:r>
              <a:rPr lang="en-US" dirty="0" err="1" smtClean="0"/>
              <a:t>Eventing</a:t>
            </a:r>
            <a:r>
              <a:rPr lang="en-US" dirty="0" smtClean="0"/>
              <a:t> </a:t>
            </a:r>
          </a:p>
          <a:p>
            <a:pPr lvl="1" algn="just">
              <a:lnSpc>
                <a:spcPct val="150000"/>
              </a:lnSpc>
            </a:pPr>
            <a:r>
              <a:rPr lang="en-US" dirty="0" smtClean="0"/>
              <a:t>WS-Federation </a:t>
            </a:r>
            <a:endParaRPr lang="en-US" dirty="0"/>
          </a:p>
        </p:txBody>
      </p:sp>
    </p:spTree>
    <p:extLst>
      <p:ext uri="{BB962C8B-B14F-4D97-AF65-F5344CB8AC3E}">
        <p14:creationId xmlns:p14="http://schemas.microsoft.com/office/powerpoint/2010/main" val="30839801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a:xfrm>
            <a:off x="1676400" y="1676400"/>
            <a:ext cx="7162799" cy="4724400"/>
          </a:xfrm>
        </p:spPr>
        <p:txBody>
          <a:bodyPr>
            <a:normAutofit lnSpcReduction="10000"/>
          </a:bodyPr>
          <a:lstStyle/>
          <a:p>
            <a:pPr algn="just">
              <a:lnSpc>
                <a:spcPct val="150000"/>
              </a:lnSpc>
            </a:pPr>
            <a:r>
              <a:rPr lang="en-US" dirty="0" smtClean="0"/>
              <a:t>These different specifications provide a standard means of adding metadata to a SOAP message by modifying the message header while maintaining the message body structure. </a:t>
            </a:r>
          </a:p>
          <a:p>
            <a:pPr algn="just">
              <a:lnSpc>
                <a:spcPct val="150000"/>
              </a:lnSpc>
            </a:pPr>
            <a:r>
              <a:rPr lang="en-US" dirty="0" smtClean="0"/>
              <a:t>In this way, a standard method for metadata exchange is piggybacked onto the WSDL XML message. Each of these different WS-* specifications is in a different state of development.</a:t>
            </a:r>
          </a:p>
          <a:p>
            <a:pPr algn="just">
              <a:lnSpc>
                <a:spcPct val="150000"/>
              </a:lnSpc>
            </a:pPr>
            <a:r>
              <a:rPr lang="en-US" dirty="0"/>
              <a:t>These WS-* services carried over XML messages using the SOAP protocol access remote server applications in ways that are becoming increasingly complex. </a:t>
            </a:r>
          </a:p>
          <a:p>
            <a:pPr algn="just">
              <a:lnSpc>
                <a:spcPct val="150000"/>
              </a:lnSpc>
            </a:pPr>
            <a:endParaRPr lang="en-US" dirty="0"/>
          </a:p>
        </p:txBody>
      </p:sp>
    </p:spTree>
    <p:extLst>
      <p:ext uri="{BB962C8B-B14F-4D97-AF65-F5344CB8AC3E}">
        <p14:creationId xmlns:p14="http://schemas.microsoft.com/office/powerpoint/2010/main" val="28666942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Communication Protocols</a:t>
            </a:r>
          </a:p>
        </p:txBody>
      </p:sp>
      <p:sp>
        <p:nvSpPr>
          <p:cNvPr id="3" name="Content Placeholder 2"/>
          <p:cNvSpPr>
            <a:spLocks noGrp="1"/>
          </p:cNvSpPr>
          <p:nvPr>
            <p:ph idx="1"/>
          </p:nvPr>
        </p:nvSpPr>
        <p:spPr>
          <a:xfrm>
            <a:off x="1752601" y="1676400"/>
            <a:ext cx="6781800" cy="4724400"/>
          </a:xfrm>
        </p:spPr>
        <p:txBody>
          <a:bodyPr>
            <a:normAutofit lnSpcReduction="10000"/>
          </a:bodyPr>
          <a:lstStyle/>
          <a:p>
            <a:pPr algn="just">
              <a:lnSpc>
                <a:spcPct val="150000"/>
              </a:lnSpc>
            </a:pPr>
            <a:r>
              <a:rPr lang="en-US" dirty="0" smtClean="0"/>
              <a:t>Whereas earlier methods for client/server provided a means through a gateway like CGI to access media content on servers, the current data communications burden servers with accepting and processing very complex requests or engaging their clients in sophisticated negotiations that seek to minimize the amount of processing that must be done and the information that must be exchanged as the response. </a:t>
            </a:r>
            <a:endParaRPr lang="en-US" dirty="0" smtClean="0"/>
          </a:p>
          <a:p>
            <a:pPr algn="just">
              <a:lnSpc>
                <a:spcPct val="150000"/>
              </a:lnSpc>
            </a:pPr>
            <a:r>
              <a:rPr lang="en-US" dirty="0" smtClean="0"/>
              <a:t>None </a:t>
            </a:r>
            <a:r>
              <a:rPr lang="en-US" dirty="0" smtClean="0"/>
              <a:t>of this type of rich media servicing was ever envisaged in the construction of the Internet, and all of it is essentially a kludge.</a:t>
            </a:r>
            <a:endParaRPr lang="en-US" dirty="0"/>
          </a:p>
        </p:txBody>
      </p:sp>
    </p:spTree>
    <p:extLst>
      <p:ext uri="{BB962C8B-B14F-4D97-AF65-F5344CB8AC3E}">
        <p14:creationId xmlns:p14="http://schemas.microsoft.com/office/powerpoint/2010/main" val="4005293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970199" cy="1280890"/>
          </a:xfrm>
        </p:spPr>
        <p:txBody>
          <a:bodyPr/>
          <a:lstStyle/>
          <a:p>
            <a:r>
              <a:rPr lang="en-US" sz="2800" dirty="0" smtClean="0"/>
              <a:t>Exploring the Cloud Computing Stack</a:t>
            </a:r>
            <a:endParaRPr lang="en-US" sz="2800" dirty="0"/>
          </a:p>
        </p:txBody>
      </p:sp>
      <p:sp>
        <p:nvSpPr>
          <p:cNvPr id="3" name="Content Placeholder 2"/>
          <p:cNvSpPr>
            <a:spLocks noGrp="1"/>
          </p:cNvSpPr>
          <p:nvPr>
            <p:ph idx="1"/>
          </p:nvPr>
        </p:nvSpPr>
        <p:spPr>
          <a:xfrm>
            <a:off x="1752601" y="1600200"/>
            <a:ext cx="7162800" cy="4876800"/>
          </a:xfrm>
        </p:spPr>
        <p:txBody>
          <a:bodyPr>
            <a:normAutofit/>
          </a:bodyPr>
          <a:lstStyle/>
          <a:p>
            <a:pPr algn="just">
              <a:lnSpc>
                <a:spcPct val="160000"/>
              </a:lnSpc>
            </a:pPr>
            <a:r>
              <a:rPr lang="en-US" dirty="0" smtClean="0"/>
              <a:t>Cloud computing builds on the architecture developed for staging large distributed network applications on the Internet over the last 20 years, adds the advances in system virtualization that became available over the last decade. </a:t>
            </a:r>
          </a:p>
          <a:p>
            <a:pPr algn="just">
              <a:lnSpc>
                <a:spcPct val="160000"/>
              </a:lnSpc>
            </a:pPr>
            <a:r>
              <a:rPr lang="en-US" dirty="0" smtClean="0"/>
              <a:t>The cloud creates a system where resources can be pooled and partitioned as needed. </a:t>
            </a:r>
          </a:p>
          <a:p>
            <a:pPr algn="just">
              <a:lnSpc>
                <a:spcPct val="160000"/>
              </a:lnSpc>
            </a:pPr>
            <a:r>
              <a:rPr lang="en-US" dirty="0" smtClean="0"/>
              <a:t>Cloud architecture can couple software running on virtualized hardware in multiple locations to provide an on-demand service to user-facing hardware and software. </a:t>
            </a:r>
            <a:endParaRPr lang="en-US" dirty="0"/>
          </a:p>
        </p:txBody>
      </p:sp>
    </p:spTree>
    <p:extLst>
      <p:ext uri="{BB962C8B-B14F-4D97-AF65-F5344CB8AC3E}">
        <p14:creationId xmlns:p14="http://schemas.microsoft.com/office/powerpoint/2010/main" val="378074201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a:xfrm>
            <a:off x="1942415" y="1600200"/>
            <a:ext cx="6972985" cy="4800600"/>
          </a:xfrm>
        </p:spPr>
        <p:txBody>
          <a:bodyPr>
            <a:noAutofit/>
          </a:bodyPr>
          <a:lstStyle/>
          <a:p>
            <a:pPr algn="just">
              <a:lnSpc>
                <a:spcPct val="170000"/>
              </a:lnSpc>
            </a:pPr>
            <a:r>
              <a:rPr lang="en-US" dirty="0" smtClean="0"/>
              <a:t>REST stands for Representational State Transfer assigns a global identifier to a resource so there is a uniform method for accessing information sources. </a:t>
            </a:r>
          </a:p>
          <a:p>
            <a:pPr algn="just">
              <a:lnSpc>
                <a:spcPct val="170000"/>
              </a:lnSpc>
            </a:pPr>
            <a:r>
              <a:rPr lang="en-US" dirty="0"/>
              <a:t>I</a:t>
            </a:r>
            <a:r>
              <a:rPr lang="en-US" dirty="0" smtClean="0"/>
              <a:t>dentifier is a URI expressed in HTTP form. Given a resource then at a known address, various network clients in the form of what are called user agents can then communicate with that resource using HTTP commands (requests) to exchange information in the form of documents or files. </a:t>
            </a:r>
          </a:p>
        </p:txBody>
      </p:sp>
    </p:spTree>
    <p:extLst>
      <p:ext uri="{BB962C8B-B14F-4D97-AF65-F5344CB8AC3E}">
        <p14:creationId xmlns:p14="http://schemas.microsoft.com/office/powerpoint/2010/main" val="264556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a:xfrm>
            <a:off x="1942415" y="1600200"/>
            <a:ext cx="6896785" cy="4724400"/>
          </a:xfrm>
        </p:spPr>
        <p:txBody>
          <a:bodyPr/>
          <a:lstStyle/>
          <a:p>
            <a:pPr algn="just">
              <a:lnSpc>
                <a:spcPct val="150000"/>
              </a:lnSpc>
            </a:pPr>
            <a:r>
              <a:rPr lang="en-US" dirty="0"/>
              <a:t>Typical data transfers might use XML, text, an image file, a JSON document, or some other standard or agreed upon format to perform the data exchange. A transaction following the rules of REST is therefore considered to be RESTful, and this is the basis for cloud computing transactions to be initiated, processed, and completed in most modern implementations</a:t>
            </a:r>
            <a:r>
              <a:rPr lang="en-US" dirty="0" smtClean="0"/>
              <a:t>.</a:t>
            </a:r>
            <a:endParaRPr lang="en-US" dirty="0" smtClean="0"/>
          </a:p>
          <a:p>
            <a:pPr algn="just">
              <a:lnSpc>
                <a:spcPct val="150000"/>
              </a:lnSpc>
            </a:pPr>
            <a:r>
              <a:rPr lang="en-US" dirty="0" smtClean="0"/>
              <a:t>Another </a:t>
            </a:r>
            <a:r>
              <a:rPr lang="en-US" dirty="0" smtClean="0"/>
              <a:t>example of a data exchange standard is the Atom or Atom Publishing Protocol (APP). Atom is a syndication format that allows for HTTP protocols to create and update information. </a:t>
            </a:r>
          </a:p>
        </p:txBody>
      </p:sp>
    </p:spTree>
    <p:extLst>
      <p:ext uri="{BB962C8B-B14F-4D97-AF65-F5344CB8AC3E}">
        <p14:creationId xmlns:p14="http://schemas.microsoft.com/office/powerpoint/2010/main" val="40101842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a:xfrm>
            <a:off x="1942415" y="1600200"/>
            <a:ext cx="6896785" cy="4572000"/>
          </a:xfrm>
        </p:spPr>
        <p:txBody>
          <a:bodyPr/>
          <a:lstStyle/>
          <a:p>
            <a:pPr algn="just">
              <a:lnSpc>
                <a:spcPct val="150000"/>
              </a:lnSpc>
            </a:pPr>
            <a:r>
              <a:rPr lang="en-US" dirty="0"/>
              <a:t>Microsoft's ADO.NET Data Services Framework is another system for transferring data using a RESTful transaction and standard HTTP commands</a:t>
            </a:r>
            <a:r>
              <a:rPr lang="en-US" dirty="0" smtClean="0"/>
              <a:t>.</a:t>
            </a:r>
            <a:endParaRPr lang="en-US" dirty="0" smtClean="0"/>
          </a:p>
          <a:p>
            <a:pPr algn="just">
              <a:lnSpc>
                <a:spcPct val="150000"/>
              </a:lnSpc>
            </a:pPr>
            <a:r>
              <a:rPr lang="en-US" dirty="0" smtClean="0"/>
              <a:t>Cloud </a:t>
            </a:r>
            <a:r>
              <a:rPr lang="en-US" dirty="0" smtClean="0"/>
              <a:t>services span the gamut of computer applications: audio and video streaming, instant messaging, and so forth. Each of these areas uses protocols developed for network use and adapted for use by Web services. The impact of cloud computing on network communication is to encourage the use of open-network protocols in place of proprietary protocols.</a:t>
            </a:r>
            <a:endParaRPr lang="en-US" dirty="0"/>
          </a:p>
        </p:txBody>
      </p:sp>
    </p:spTree>
    <p:extLst>
      <p:ext uri="{BB962C8B-B14F-4D97-AF65-F5344CB8AC3E}">
        <p14:creationId xmlns:p14="http://schemas.microsoft.com/office/powerpoint/2010/main" val="35183666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en-US" dirty="0"/>
          </a:p>
        </p:txBody>
      </p:sp>
      <p:sp>
        <p:nvSpPr>
          <p:cNvPr id="3" name="Content Placeholder 2"/>
          <p:cNvSpPr>
            <a:spLocks noGrp="1"/>
          </p:cNvSpPr>
          <p:nvPr>
            <p:ph idx="1"/>
          </p:nvPr>
        </p:nvSpPr>
        <p:spPr>
          <a:xfrm>
            <a:off x="1942415" y="1600200"/>
            <a:ext cx="6896785" cy="4495800"/>
          </a:xfrm>
        </p:spPr>
        <p:txBody>
          <a:bodyPr>
            <a:normAutofit lnSpcReduction="10000"/>
          </a:bodyPr>
          <a:lstStyle/>
          <a:p>
            <a:pPr algn="just">
              <a:lnSpc>
                <a:spcPct val="150000"/>
              </a:lnSpc>
            </a:pPr>
            <a:r>
              <a:rPr lang="en-US" dirty="0" smtClean="0"/>
              <a:t>An important omission arises from the nature of distributed Web applications and the design of Internet protocols as a stateless service. The Internet was designed to treat each request made to a server as an independent transaction. Therefore, the standard HTTP commands are all atomic in nature: GET to read data, PUT to </a:t>
            </a:r>
            <a:r>
              <a:rPr lang="en-US" dirty="0" smtClean="0"/>
              <a:t>write data</a:t>
            </a:r>
            <a:r>
              <a:rPr lang="en-US" dirty="0" smtClean="0"/>
              <a:t>, and so on</a:t>
            </a:r>
            <a:r>
              <a:rPr lang="en-US" dirty="0" smtClean="0"/>
              <a:t>.</a:t>
            </a:r>
            <a:endParaRPr lang="en-US" dirty="0"/>
          </a:p>
          <a:p>
            <a:pPr algn="just">
              <a:lnSpc>
                <a:spcPct val="150000"/>
              </a:lnSpc>
            </a:pPr>
            <a:r>
              <a:rPr lang="en-US" dirty="0"/>
              <a:t>While stateless servers are easier to architect and stateless transactions are more resilient and can survive outages, much of the useful work that computer systems need to accomplish are </a:t>
            </a:r>
            <a:r>
              <a:rPr lang="en-US" dirty="0" err="1"/>
              <a:t>stateful</a:t>
            </a:r>
            <a:r>
              <a:rPr lang="en-US" dirty="0"/>
              <a:t>. </a:t>
            </a:r>
          </a:p>
          <a:p>
            <a:pPr algn="just">
              <a:lnSpc>
                <a:spcPct val="150000"/>
              </a:lnSpc>
            </a:pPr>
            <a:endParaRPr lang="en-US" dirty="0"/>
          </a:p>
        </p:txBody>
      </p:sp>
    </p:spTree>
    <p:extLst>
      <p:ext uri="{BB962C8B-B14F-4D97-AF65-F5344CB8AC3E}">
        <p14:creationId xmlns:p14="http://schemas.microsoft.com/office/powerpoint/2010/main" val="29351821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747490"/>
          </a:xfrm>
        </p:spPr>
        <p:txBody>
          <a:bodyPr/>
          <a:lstStyle/>
          <a:p>
            <a:r>
              <a:rPr lang="en-US" dirty="0"/>
              <a:t>Applications</a:t>
            </a:r>
          </a:p>
        </p:txBody>
      </p:sp>
      <p:sp>
        <p:nvSpPr>
          <p:cNvPr id="3" name="Content Placeholder 2"/>
          <p:cNvSpPr>
            <a:spLocks noGrp="1"/>
          </p:cNvSpPr>
          <p:nvPr>
            <p:ph idx="1"/>
          </p:nvPr>
        </p:nvSpPr>
        <p:spPr>
          <a:xfrm>
            <a:off x="1752601" y="1371600"/>
            <a:ext cx="7086600" cy="5334000"/>
          </a:xfrm>
        </p:spPr>
        <p:txBody>
          <a:bodyPr>
            <a:normAutofit lnSpcReduction="10000"/>
          </a:bodyPr>
          <a:lstStyle/>
          <a:p>
            <a:pPr algn="just">
              <a:lnSpc>
                <a:spcPct val="150000"/>
              </a:lnSpc>
            </a:pPr>
            <a:r>
              <a:rPr lang="en-US" dirty="0" smtClean="0"/>
              <a:t>The development of transaction servers, message queuing servers, and other middleware is meant to bridge this problem.</a:t>
            </a:r>
          </a:p>
          <a:p>
            <a:pPr algn="just">
              <a:lnSpc>
                <a:spcPct val="150000"/>
              </a:lnSpc>
            </a:pPr>
            <a:r>
              <a:rPr lang="en-US" dirty="0"/>
              <a:t>T</a:t>
            </a:r>
            <a:r>
              <a:rPr lang="en-US" dirty="0" smtClean="0"/>
              <a:t>o an extent it amplifies the problem by not only making transactions stateless but also virtualizing resources so transactions are always occurring in physically different locations. In cloud computing, a variety of constructs are brought to bear to solve these issues, but these are the two most important concepts:</a:t>
            </a:r>
          </a:p>
          <a:p>
            <a:pPr lvl="1" algn="just">
              <a:lnSpc>
                <a:spcPct val="150000"/>
              </a:lnSpc>
            </a:pPr>
            <a:r>
              <a:rPr lang="en-US" dirty="0"/>
              <a:t>The notion of orchestration—that process flow can be choreographed as a service </a:t>
            </a:r>
            <a:endParaRPr lang="en-US" dirty="0" smtClean="0"/>
          </a:p>
          <a:p>
            <a:pPr lvl="1" algn="just">
              <a:lnSpc>
                <a:spcPct val="150000"/>
              </a:lnSpc>
            </a:pPr>
            <a:r>
              <a:rPr lang="en-US" dirty="0"/>
              <a:t>The use of what is referred to as a service bus that controls cloud components </a:t>
            </a:r>
            <a:endParaRPr lang="en-US" dirty="0" smtClean="0"/>
          </a:p>
        </p:txBody>
      </p:sp>
    </p:spTree>
    <p:extLst>
      <p:ext uri="{BB962C8B-B14F-4D97-AF65-F5344CB8AC3E}">
        <p14:creationId xmlns:p14="http://schemas.microsoft.com/office/powerpoint/2010/main" val="8800813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dirty="0">
                <a:latin typeface="Times New Roman"/>
              </a:rPr>
              <a:t>Connecting to the cloud</a:t>
            </a:r>
            <a:endParaRPr lang="en-US" dirty="0"/>
          </a:p>
        </p:txBody>
      </p:sp>
      <p:sp>
        <p:nvSpPr>
          <p:cNvPr id="3" name="Content Placeholder 2"/>
          <p:cNvSpPr>
            <a:spLocks noGrp="1"/>
          </p:cNvSpPr>
          <p:nvPr>
            <p:ph idx="1"/>
          </p:nvPr>
        </p:nvSpPr>
        <p:spPr>
          <a:xfrm>
            <a:off x="2133600" y="1600200"/>
            <a:ext cx="6477000" cy="4191000"/>
          </a:xfrm>
        </p:spPr>
        <p:txBody>
          <a:bodyPr/>
          <a:lstStyle/>
          <a:p>
            <a:pPr algn="just">
              <a:lnSpc>
                <a:spcPct val="150000"/>
              </a:lnSpc>
            </a:pPr>
            <a:r>
              <a:rPr lang="x-none" dirty="0">
                <a:latin typeface="Century Gothic (Body)"/>
              </a:rPr>
              <a:t>Clients can connect to a cloud service in a number of different ways ( A Web browser , A proprietary application ) </a:t>
            </a:r>
          </a:p>
          <a:p>
            <a:pPr algn="just">
              <a:lnSpc>
                <a:spcPct val="150000"/>
              </a:lnSpc>
            </a:pPr>
            <a:r>
              <a:rPr lang="x-none" dirty="0">
                <a:latin typeface="Century Gothic (Body)"/>
              </a:rPr>
              <a:t>These applications can be running on a server, a PC, a mobile device, or a cell phone. What these devices have in common with either of these application types is that they are exchanging data over an inherently insecure and transient medium </a:t>
            </a:r>
            <a:endParaRPr lang="en-US" dirty="0">
              <a:latin typeface="Century Gothic (Body)"/>
            </a:endParaRPr>
          </a:p>
        </p:txBody>
      </p:sp>
      <p:sp>
        <p:nvSpPr>
          <p:cNvPr id="4" name="Footer Placeholder 3"/>
          <p:cNvSpPr>
            <a:spLocks noGrp="1"/>
          </p:cNvSpPr>
          <p:nvPr>
            <p:ph type="ftr" sz="quarter" idx="11"/>
          </p:nvPr>
        </p:nvSpPr>
        <p:spPr/>
        <p:txBody>
          <a:bodyPr/>
          <a:lstStyle/>
          <a:p>
            <a:pPr>
              <a:defRPr/>
            </a:pPr>
            <a:r>
              <a:rPr lang="en-US" altLang="en-US" smtClean="0"/>
              <a:t>Copyright © 2016 FPT University</a:t>
            </a:r>
            <a:endParaRPr lang="es-ES" altLang="en-US"/>
          </a:p>
        </p:txBody>
      </p:sp>
      <p:sp>
        <p:nvSpPr>
          <p:cNvPr id="5" name="Slide Number Placeholder 4"/>
          <p:cNvSpPr>
            <a:spLocks noGrp="1"/>
          </p:cNvSpPr>
          <p:nvPr>
            <p:ph type="sldNum" sz="quarter" idx="12"/>
          </p:nvPr>
        </p:nvSpPr>
        <p:spPr/>
        <p:txBody>
          <a:bodyPr/>
          <a:lstStyle/>
          <a:p>
            <a:pPr>
              <a:defRPr/>
            </a:pPr>
            <a:r>
              <a:rPr lang="en-US" altLang="en-US" smtClean="0"/>
              <a:t>1-</a:t>
            </a:r>
            <a:fld id="{398D13DE-68E5-4CF5-B20C-79155BC509E8}" type="slidenum">
              <a:rPr lang="en-US" altLang="en-US" smtClean="0"/>
              <a:pPr>
                <a:defRPr/>
              </a:pPr>
              <a:t>34</a:t>
            </a:fld>
            <a:endParaRPr lang="en-US" altLang="en-US"/>
          </a:p>
        </p:txBody>
      </p:sp>
    </p:spTree>
    <p:extLst>
      <p:ext uri="{BB962C8B-B14F-4D97-AF65-F5344CB8AC3E}">
        <p14:creationId xmlns:p14="http://schemas.microsoft.com/office/powerpoint/2010/main" val="30469243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dirty="0">
                <a:latin typeface="Times New Roman"/>
              </a:rPr>
              <a:t>Connecting to the cloud</a:t>
            </a:r>
            <a:endParaRPr lang="en-US" dirty="0"/>
          </a:p>
        </p:txBody>
      </p:sp>
      <p:sp>
        <p:nvSpPr>
          <p:cNvPr id="3" name="Content Placeholder 2"/>
          <p:cNvSpPr>
            <a:spLocks noGrp="1"/>
          </p:cNvSpPr>
          <p:nvPr>
            <p:ph idx="1"/>
          </p:nvPr>
        </p:nvSpPr>
        <p:spPr>
          <a:xfrm>
            <a:off x="1911935" y="1752600"/>
            <a:ext cx="7003465" cy="4191000"/>
          </a:xfrm>
        </p:spPr>
        <p:txBody>
          <a:bodyPr/>
          <a:lstStyle/>
          <a:p>
            <a:pPr algn="just">
              <a:lnSpc>
                <a:spcPct val="150000"/>
              </a:lnSpc>
            </a:pPr>
            <a:r>
              <a:rPr lang="x-none" dirty="0">
                <a:latin typeface="Century Gothic (Body)"/>
              </a:rPr>
              <a:t>Three basic methods for securely connecting over a connection</a:t>
            </a:r>
          </a:p>
          <a:p>
            <a:pPr lvl="1" algn="just">
              <a:lnSpc>
                <a:spcPct val="150000"/>
              </a:lnSpc>
            </a:pPr>
            <a:r>
              <a:rPr lang="x-none" sz="1800" dirty="0" smtClean="0">
                <a:latin typeface="Century Gothic (Body)"/>
              </a:rPr>
              <a:t>Use </a:t>
            </a:r>
            <a:r>
              <a:rPr lang="x-none" sz="1800" dirty="0">
                <a:latin typeface="Century Gothic (Body)"/>
              </a:rPr>
              <a:t>a secure protocol to transfer data such as SSL (HTTPS), FTPS, or IPsec</a:t>
            </a:r>
          </a:p>
          <a:p>
            <a:pPr lvl="1" algn="just">
              <a:lnSpc>
                <a:spcPct val="150000"/>
              </a:lnSpc>
            </a:pPr>
            <a:r>
              <a:rPr lang="x-none" sz="1800" dirty="0">
                <a:latin typeface="Century Gothic (Body)"/>
              </a:rPr>
              <a:t>Create a virtual connection using a virtual private network (VPN)</a:t>
            </a:r>
          </a:p>
          <a:p>
            <a:pPr lvl="1" algn="just">
              <a:lnSpc>
                <a:spcPct val="150000"/>
              </a:lnSpc>
            </a:pPr>
            <a:r>
              <a:rPr lang="x-none" sz="1800" dirty="0">
                <a:latin typeface="Century Gothic (Body)"/>
              </a:rPr>
              <a:t>Encrypt the data so that even if the data is intercepted or sniffed, the data will not be meaningful. </a:t>
            </a:r>
            <a:endParaRPr lang="en-US" sz="1800" dirty="0">
              <a:latin typeface="Century Gothic (Body)"/>
            </a:endParaRPr>
          </a:p>
        </p:txBody>
      </p:sp>
      <p:sp>
        <p:nvSpPr>
          <p:cNvPr id="4" name="Footer Placeholder 3"/>
          <p:cNvSpPr>
            <a:spLocks noGrp="1"/>
          </p:cNvSpPr>
          <p:nvPr>
            <p:ph type="ftr" sz="quarter" idx="11"/>
          </p:nvPr>
        </p:nvSpPr>
        <p:spPr/>
        <p:txBody>
          <a:bodyPr/>
          <a:lstStyle/>
          <a:p>
            <a:pPr>
              <a:defRPr/>
            </a:pPr>
            <a:r>
              <a:rPr lang="en-US" altLang="en-US" smtClean="0"/>
              <a:t>Copyright © 2016 FPT University</a:t>
            </a:r>
            <a:endParaRPr lang="es-ES" altLang="en-US"/>
          </a:p>
        </p:txBody>
      </p:sp>
      <p:sp>
        <p:nvSpPr>
          <p:cNvPr id="5" name="Slide Number Placeholder 4"/>
          <p:cNvSpPr>
            <a:spLocks noGrp="1"/>
          </p:cNvSpPr>
          <p:nvPr>
            <p:ph type="sldNum" sz="quarter" idx="12"/>
          </p:nvPr>
        </p:nvSpPr>
        <p:spPr/>
        <p:txBody>
          <a:bodyPr/>
          <a:lstStyle/>
          <a:p>
            <a:pPr>
              <a:defRPr/>
            </a:pPr>
            <a:r>
              <a:rPr lang="en-US" altLang="en-US" smtClean="0"/>
              <a:t>1-</a:t>
            </a:r>
            <a:fld id="{398D13DE-68E5-4CF5-B20C-79155BC509E8}" type="slidenum">
              <a:rPr lang="en-US" altLang="en-US" smtClean="0"/>
              <a:pPr>
                <a:defRPr/>
              </a:pPr>
              <a:t>35</a:t>
            </a:fld>
            <a:endParaRPr lang="en-US" altLang="en-US"/>
          </a:p>
        </p:txBody>
      </p:sp>
    </p:spTree>
    <p:extLst>
      <p:ext uri="{BB962C8B-B14F-4D97-AF65-F5344CB8AC3E}">
        <p14:creationId xmlns:p14="http://schemas.microsoft.com/office/powerpoint/2010/main" val="25814459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dirty="0">
                <a:latin typeface="Times New Roman"/>
              </a:rPr>
              <a:t>Connecting to the cloud</a:t>
            </a:r>
            <a:endParaRPr lang="en-US" dirty="0"/>
          </a:p>
        </p:txBody>
      </p:sp>
      <p:sp>
        <p:nvSpPr>
          <p:cNvPr id="3" name="Content Placeholder 2"/>
          <p:cNvSpPr>
            <a:spLocks noGrp="1"/>
          </p:cNvSpPr>
          <p:nvPr>
            <p:ph idx="1"/>
          </p:nvPr>
        </p:nvSpPr>
        <p:spPr>
          <a:xfrm>
            <a:off x="1942415" y="1676400"/>
            <a:ext cx="6591985" cy="4343400"/>
          </a:xfrm>
        </p:spPr>
        <p:txBody>
          <a:bodyPr vert="horz" wrap="square" lIns="68580" tIns="34290" rIns="68580" bIns="34290" numCol="1" rtlCol="0" anchor="t" anchorCtr="0" compatLnSpc="1">
            <a:prstTxWarp prst="textNoShape">
              <a:avLst/>
            </a:prstTxWarp>
            <a:normAutofit/>
          </a:bodyPr>
          <a:lstStyle/>
          <a:p>
            <a:pPr algn="just">
              <a:lnSpc>
                <a:spcPct val="150000"/>
              </a:lnSpc>
            </a:pPr>
            <a:r>
              <a:rPr lang="x-none" dirty="0"/>
              <a:t>The best client connections use two or more of these techniques to communicate with the cloud. In current browser technology, clients rely on the Web service to make available secure connections, but in the future, it is likely that cloud clients will be hardened so the client itself enforces a secure connection. </a:t>
            </a:r>
          </a:p>
          <a:p>
            <a:pPr algn="just">
              <a:lnSpc>
                <a:spcPct val="150000"/>
              </a:lnSpc>
            </a:pPr>
            <a:r>
              <a:rPr lang="x-none" dirty="0"/>
              <a:t>Other solutions include using VPN software; here are three recommended solutions: </a:t>
            </a:r>
          </a:p>
        </p:txBody>
      </p:sp>
    </p:spTree>
    <p:extLst>
      <p:ext uri="{BB962C8B-B14F-4D97-AF65-F5344CB8AC3E}">
        <p14:creationId xmlns:p14="http://schemas.microsoft.com/office/powerpoint/2010/main" val="23958828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x-none" b="1" err="1">
                <a:latin typeface="Calibri Light"/>
              </a:rPr>
              <a:t>Gbridge</a:t>
            </a:r>
            <a:endParaRPr lang="x-none" b="1">
              <a:latin typeface="Calibri Light"/>
            </a:endParaRPr>
          </a:p>
        </p:txBody>
      </p:sp>
      <p:sp>
        <p:nvSpPr>
          <p:cNvPr id="3" name="Content Placeholder 2"/>
          <p:cNvSpPr>
            <a:spLocks noGrp="1"/>
          </p:cNvSpPr>
          <p:nvPr>
            <p:ph idx="1"/>
          </p:nvPr>
        </p:nvSpPr>
        <p:spPr>
          <a:xfrm>
            <a:off x="1942415" y="1600200"/>
            <a:ext cx="6896785" cy="4572000"/>
          </a:xfrm>
        </p:spPr>
        <p:txBody>
          <a:bodyPr vert="horz" wrap="square" lIns="68580" tIns="34290" rIns="68580" bIns="34290" numCol="1" rtlCol="0" anchor="t" anchorCtr="0" compatLnSpc="1">
            <a:prstTxWarp prst="textNoShape">
              <a:avLst/>
            </a:prstTxWarp>
            <a:normAutofit/>
          </a:bodyPr>
          <a:lstStyle/>
          <a:p>
            <a:pPr>
              <a:lnSpc>
                <a:spcPct val="150000"/>
              </a:lnSpc>
            </a:pPr>
            <a:r>
              <a:rPr lang="x-none" dirty="0"/>
              <a:t>use of VPN over a cloud connection</a:t>
            </a:r>
          </a:p>
          <a:p>
            <a:pPr>
              <a:lnSpc>
                <a:spcPct val="150000"/>
              </a:lnSpc>
            </a:pPr>
            <a:r>
              <a:rPr lang="x-none" dirty="0"/>
              <a:t> you need to log into the GoogleTalk (or Gtalk) network and connect to another computer using your Google account.</a:t>
            </a:r>
          </a:p>
          <a:p>
            <a:pPr>
              <a:lnSpc>
                <a:spcPct val="150000"/>
              </a:lnSpc>
            </a:pPr>
            <a:r>
              <a:rPr lang="x-none" dirty="0"/>
              <a:t> Gbridge allows additional people to join a connection</a:t>
            </a:r>
          </a:p>
          <a:p>
            <a:pPr>
              <a:lnSpc>
                <a:spcPct val="150000"/>
              </a:lnSpc>
            </a:pPr>
            <a:r>
              <a:rPr lang="x-none" dirty="0"/>
              <a:t> desktop sharing using the Virtual Network Computing (VNC) software</a:t>
            </a:r>
          </a:p>
          <a:p>
            <a:pPr>
              <a:lnSpc>
                <a:spcPct val="150000"/>
              </a:lnSpc>
            </a:pPr>
            <a:r>
              <a:rPr lang="x-none" dirty="0"/>
              <a:t>chat, live folder browsing, folder synchronization, and automated backup</a:t>
            </a:r>
          </a:p>
          <a:p>
            <a:pPr marL="0" indent="0">
              <a:lnSpc>
                <a:spcPct val="150000"/>
              </a:lnSpc>
              <a:buNone/>
            </a:pPr>
            <a:endParaRPr lang="x-none" dirty="0"/>
          </a:p>
        </p:txBody>
      </p:sp>
    </p:spTree>
    <p:extLst>
      <p:ext uri="{BB962C8B-B14F-4D97-AF65-F5344CB8AC3E}">
        <p14:creationId xmlns:p14="http://schemas.microsoft.com/office/powerpoint/2010/main" val="38187219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dirty="0"/>
              <a:t>The Jolicloud Netbook OS</a:t>
            </a:r>
            <a:endParaRPr lang="en-US" dirty="0"/>
          </a:p>
        </p:txBody>
      </p:sp>
      <p:sp>
        <p:nvSpPr>
          <p:cNvPr id="3" name="Content Placeholder 2"/>
          <p:cNvSpPr>
            <a:spLocks noGrp="1"/>
          </p:cNvSpPr>
          <p:nvPr>
            <p:ph idx="1"/>
          </p:nvPr>
        </p:nvSpPr>
        <p:spPr>
          <a:xfrm>
            <a:off x="1942415" y="1752600"/>
            <a:ext cx="6591985" cy="4158622"/>
          </a:xfrm>
        </p:spPr>
        <p:txBody>
          <a:bodyPr/>
          <a:lstStyle/>
          <a:p>
            <a:pPr algn="just">
              <a:lnSpc>
                <a:spcPct val="150000"/>
              </a:lnSpc>
            </a:pPr>
            <a:r>
              <a:rPr lang="x-none" dirty="0"/>
              <a:t>Jolicloud concentrates on building a social platform with automatic software updates and installs</a:t>
            </a:r>
          </a:p>
          <a:p>
            <a:pPr algn="just">
              <a:lnSpc>
                <a:spcPct val="150000"/>
              </a:lnSpc>
            </a:pPr>
            <a:r>
              <a:rPr lang="x-none" dirty="0"/>
              <a:t> The application launcher is built in HTML 5 and comes preinstalled with Gmail, Skype, Twitter, Firefox, and other applications</a:t>
            </a:r>
          </a:p>
          <a:p>
            <a:pPr algn="just">
              <a:lnSpc>
                <a:spcPct val="150000"/>
              </a:lnSpc>
            </a:pPr>
            <a:r>
              <a:rPr lang="x-none" dirty="0"/>
              <a:t>Any HTML 5 browser can be used to work with the Jolicloud interface</a:t>
            </a:r>
            <a:endParaRPr lang="en-US" dirty="0"/>
          </a:p>
        </p:txBody>
      </p:sp>
      <p:sp>
        <p:nvSpPr>
          <p:cNvPr id="4" name="Footer Placeholder 3"/>
          <p:cNvSpPr>
            <a:spLocks noGrp="1"/>
          </p:cNvSpPr>
          <p:nvPr>
            <p:ph type="ftr" sz="quarter" idx="11"/>
          </p:nvPr>
        </p:nvSpPr>
        <p:spPr/>
        <p:txBody>
          <a:bodyPr/>
          <a:lstStyle/>
          <a:p>
            <a:pPr>
              <a:defRPr/>
            </a:pPr>
            <a:r>
              <a:rPr lang="en-US" altLang="en-US" smtClean="0"/>
              <a:t>Copyright © 2016 FPT University</a:t>
            </a:r>
            <a:endParaRPr lang="es-ES" altLang="en-US"/>
          </a:p>
        </p:txBody>
      </p:sp>
      <p:sp>
        <p:nvSpPr>
          <p:cNvPr id="5" name="Slide Number Placeholder 4"/>
          <p:cNvSpPr>
            <a:spLocks noGrp="1"/>
          </p:cNvSpPr>
          <p:nvPr>
            <p:ph type="sldNum" sz="quarter" idx="12"/>
          </p:nvPr>
        </p:nvSpPr>
        <p:spPr/>
        <p:txBody>
          <a:bodyPr/>
          <a:lstStyle/>
          <a:p>
            <a:pPr>
              <a:defRPr/>
            </a:pPr>
            <a:r>
              <a:rPr lang="en-US" altLang="en-US" smtClean="0"/>
              <a:t>1-</a:t>
            </a:r>
            <a:fld id="{398D13DE-68E5-4CF5-B20C-79155BC509E8}" type="slidenum">
              <a:rPr lang="en-US" altLang="en-US" smtClean="0"/>
              <a:pPr>
                <a:defRPr/>
              </a:pPr>
              <a:t>38</a:t>
            </a:fld>
            <a:endParaRPr lang="en-US" altLang="en-US"/>
          </a:p>
        </p:txBody>
      </p:sp>
    </p:spTree>
    <p:extLst>
      <p:ext uri="{BB962C8B-B14F-4D97-AF65-F5344CB8AC3E}">
        <p14:creationId xmlns:p14="http://schemas.microsoft.com/office/powerpoint/2010/main" val="2163524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817799" cy="823690"/>
          </a:xfrm>
        </p:spPr>
        <p:txBody>
          <a:bodyPr/>
          <a:lstStyle/>
          <a:p>
            <a:r>
              <a:rPr lang="en-US" sz="2800" dirty="0" smtClean="0"/>
              <a:t>Exploring the Cloud Computing Stack</a:t>
            </a:r>
            <a:endParaRPr lang="en-US" sz="2800" dirty="0"/>
          </a:p>
        </p:txBody>
      </p:sp>
      <p:sp>
        <p:nvSpPr>
          <p:cNvPr id="3" name="Content Placeholder 2"/>
          <p:cNvSpPr>
            <a:spLocks noGrp="1"/>
          </p:cNvSpPr>
          <p:nvPr>
            <p:ph idx="1"/>
          </p:nvPr>
        </p:nvSpPr>
        <p:spPr>
          <a:xfrm>
            <a:off x="1945201" y="1447800"/>
            <a:ext cx="6817799" cy="4800600"/>
          </a:xfrm>
        </p:spPr>
        <p:txBody>
          <a:bodyPr>
            <a:normAutofit lnSpcReduction="10000"/>
          </a:bodyPr>
          <a:lstStyle/>
          <a:p>
            <a:pPr algn="just">
              <a:lnSpc>
                <a:spcPct val="150000"/>
              </a:lnSpc>
            </a:pPr>
            <a:r>
              <a:rPr lang="vi-VN" dirty="0" smtClean="0"/>
              <a:t>Cloud computing can be described in term of two architecture layers:</a:t>
            </a:r>
          </a:p>
          <a:p>
            <a:pPr lvl="1" algn="just">
              <a:lnSpc>
                <a:spcPct val="150000"/>
              </a:lnSpc>
            </a:pPr>
            <a:r>
              <a:rPr lang="vi-VN" dirty="0" smtClean="0"/>
              <a:t>A client as a front-end</a:t>
            </a:r>
          </a:p>
          <a:p>
            <a:pPr lvl="1" algn="just">
              <a:lnSpc>
                <a:spcPct val="150000"/>
              </a:lnSpc>
            </a:pPr>
            <a:r>
              <a:rPr lang="vi-VN" dirty="0" smtClean="0"/>
              <a:t>The “cloud” as the back-end</a:t>
            </a:r>
            <a:endParaRPr lang="en-US" dirty="0"/>
          </a:p>
          <a:p>
            <a:pPr algn="just">
              <a:lnSpc>
                <a:spcPct val="150000"/>
              </a:lnSpc>
            </a:pPr>
            <a:r>
              <a:rPr lang="en-US" dirty="0"/>
              <a:t>T</a:t>
            </a:r>
            <a:r>
              <a:rPr lang="en-US" dirty="0" smtClean="0"/>
              <a:t>wo components is composed of several component layers, complementary functionalities, and a mixture of standard and proprietary protocols. </a:t>
            </a:r>
          </a:p>
          <a:p>
            <a:pPr algn="just">
              <a:lnSpc>
                <a:spcPct val="150000"/>
              </a:lnSpc>
            </a:pPr>
            <a:r>
              <a:rPr lang="en-US" dirty="0" smtClean="0"/>
              <a:t>Cloud computing may encapsulated information technology service that is often controlled through an Application Programming Interface (API), thus modifying the services that are delivered over the network. </a:t>
            </a:r>
            <a:endParaRPr lang="vi-VN" dirty="0" smtClean="0"/>
          </a:p>
        </p:txBody>
      </p:sp>
    </p:spTree>
    <p:extLst>
      <p:ext uri="{BB962C8B-B14F-4D97-AF65-F5344CB8AC3E}">
        <p14:creationId xmlns:p14="http://schemas.microsoft.com/office/powerpoint/2010/main" val="20211864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descr="Screen Shot 2017-01-11 at 1.26.10 AM.png"/>
          <p:cNvPicPr>
            <a:picLocks noChangeAspect="1"/>
          </p:cNvPicPr>
          <p:nvPr/>
        </p:nvPicPr>
        <p:blipFill rotWithShape="1">
          <a:blip r:embed="rId3"/>
          <a:srcRect l="6958" r="9653" b="-2"/>
          <a:stretch/>
        </p:blipFill>
        <p:spPr>
          <a:xfrm>
            <a:off x="1752600" y="1600200"/>
            <a:ext cx="6324600" cy="4854810"/>
          </a:xfrm>
          <a:prstGeom prst="rect">
            <a:avLst/>
          </a:prstGeom>
          <a:effectLst/>
        </p:spPr>
      </p:pic>
      <p:sp>
        <p:nvSpPr>
          <p:cNvPr id="2" name="Title 1"/>
          <p:cNvSpPr>
            <a:spLocks noGrp="1"/>
          </p:cNvSpPr>
          <p:nvPr>
            <p:ph type="title"/>
          </p:nvPr>
        </p:nvSpPr>
        <p:spPr>
          <a:xfrm>
            <a:off x="1600200" y="609600"/>
            <a:ext cx="6934200" cy="838200"/>
          </a:xfrm>
        </p:spPr>
        <p:txBody>
          <a:bodyPr>
            <a:normAutofit/>
          </a:bodyPr>
          <a:lstStyle/>
          <a:p>
            <a:r>
              <a:rPr lang="x-none" dirty="0"/>
              <a:t>The Jolicloud Netbook OS </a:t>
            </a:r>
          </a:p>
        </p:txBody>
      </p:sp>
    </p:spTree>
    <p:extLst>
      <p:ext uri="{BB962C8B-B14F-4D97-AF65-F5344CB8AC3E}">
        <p14:creationId xmlns:p14="http://schemas.microsoft.com/office/powerpoint/2010/main" val="17194671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Google chrome OS</a:t>
            </a:r>
          </a:p>
        </p:txBody>
      </p:sp>
      <p:sp>
        <p:nvSpPr>
          <p:cNvPr id="3" name="Content Placeholder 2"/>
          <p:cNvSpPr>
            <a:spLocks noGrp="1"/>
          </p:cNvSpPr>
          <p:nvPr>
            <p:ph idx="1"/>
          </p:nvPr>
        </p:nvSpPr>
        <p:spPr>
          <a:xfrm>
            <a:off x="1828800" y="1752600"/>
            <a:ext cx="6591985" cy="3777622"/>
          </a:xfrm>
        </p:spPr>
        <p:txBody>
          <a:bodyPr vert="horz" wrap="square" lIns="68580" tIns="34290" rIns="68580" bIns="34290" numCol="1" rtlCol="0" anchor="t" anchorCtr="0" compatLnSpc="1">
            <a:prstTxWarp prst="textNoShape">
              <a:avLst/>
            </a:prstTxWarp>
            <a:normAutofit/>
          </a:bodyPr>
          <a:lstStyle/>
          <a:p>
            <a:pPr algn="just">
              <a:lnSpc>
                <a:spcPct val="150000"/>
              </a:lnSpc>
            </a:pPr>
            <a:r>
              <a:rPr lang="x-none" dirty="0">
                <a:latin typeface="Arial"/>
              </a:rPr>
              <a:t>Chromium OS is an open-source project that aims to build an operating system that provides a fast, simple, and more secure computing experience for people who spend most of their time on the web</a:t>
            </a:r>
          </a:p>
        </p:txBody>
      </p:sp>
      <p:pic>
        <p:nvPicPr>
          <p:cNvPr id="4" name="Picture 3" descr="Screen Shot 2017-01-11 at 1.53.19 AM.png"/>
          <p:cNvPicPr>
            <a:picLocks noChangeAspect="1"/>
          </p:cNvPicPr>
          <p:nvPr/>
        </p:nvPicPr>
        <p:blipFill>
          <a:blip r:embed="rId3"/>
          <a:stretch>
            <a:fillRect/>
          </a:stretch>
        </p:blipFill>
        <p:spPr>
          <a:xfrm>
            <a:off x="2206932" y="3444240"/>
            <a:ext cx="2664550" cy="2690249"/>
          </a:xfrm>
          <a:prstGeom prst="rect">
            <a:avLst/>
          </a:prstGeom>
        </p:spPr>
      </p:pic>
      <p:pic>
        <p:nvPicPr>
          <p:cNvPr id="5" name="Picture 4" descr="Screen Shot 2017-01-11 at 1.53.47 AM.png"/>
          <p:cNvPicPr>
            <a:picLocks noChangeAspect="1"/>
          </p:cNvPicPr>
          <p:nvPr/>
        </p:nvPicPr>
        <p:blipFill>
          <a:blip r:embed="rId4"/>
          <a:stretch>
            <a:fillRect/>
          </a:stretch>
        </p:blipFill>
        <p:spPr>
          <a:xfrm>
            <a:off x="5410200" y="3244952"/>
            <a:ext cx="1945233" cy="1551446"/>
          </a:xfrm>
          <a:prstGeom prst="rect">
            <a:avLst/>
          </a:prstGeom>
        </p:spPr>
      </p:pic>
      <p:pic>
        <p:nvPicPr>
          <p:cNvPr id="6" name="Picture 5" descr="Screen Shot 2017-01-11 at 1.57.04 AM.png"/>
          <p:cNvPicPr>
            <a:picLocks noChangeAspect="1"/>
          </p:cNvPicPr>
          <p:nvPr/>
        </p:nvPicPr>
        <p:blipFill>
          <a:blip r:embed="rId5"/>
          <a:stretch>
            <a:fillRect/>
          </a:stretch>
        </p:blipFill>
        <p:spPr>
          <a:xfrm>
            <a:off x="6014627" y="4953000"/>
            <a:ext cx="2390918" cy="1512064"/>
          </a:xfrm>
          <a:prstGeom prst="rect">
            <a:avLst/>
          </a:prstGeom>
        </p:spPr>
      </p:pic>
    </p:spTree>
    <p:extLst>
      <p:ext uri="{BB962C8B-B14F-4D97-AF65-F5344CB8AC3E}">
        <p14:creationId xmlns:p14="http://schemas.microsoft.com/office/powerpoint/2010/main" val="42311438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a:xfrm>
            <a:off x="1944688" y="623888"/>
            <a:ext cx="6589712" cy="1281112"/>
          </a:xfrm>
        </p:spPr>
        <p:txBody>
          <a:bodyPr/>
          <a:lstStyle/>
          <a:p>
            <a:pPr eaLnBrk="1" hangingPunct="1"/>
            <a:r>
              <a:rPr lang="en-US" altLang="en-US" smtClean="0"/>
              <a:t>Summary</a:t>
            </a:r>
          </a:p>
        </p:txBody>
      </p:sp>
      <p:sp>
        <p:nvSpPr>
          <p:cNvPr id="47107" name="Content Placeholder 2"/>
          <p:cNvSpPr>
            <a:spLocks noGrp="1"/>
          </p:cNvSpPr>
          <p:nvPr>
            <p:ph idx="1"/>
          </p:nvPr>
        </p:nvSpPr>
        <p:spPr>
          <a:xfrm>
            <a:off x="1943100" y="1447800"/>
            <a:ext cx="6819900" cy="4687888"/>
          </a:xfrm>
        </p:spPr>
        <p:txBody>
          <a:bodyPr/>
          <a:lstStyle/>
          <a:p>
            <a:pPr algn="just" eaLnBrk="1" hangingPunct="1">
              <a:lnSpc>
                <a:spcPct val="150000"/>
              </a:lnSpc>
            </a:pPr>
            <a:r>
              <a:rPr lang="en-US" altLang="en-US" dirty="0"/>
              <a:t>Cloud computing may be seen to be an extension of older </a:t>
            </a:r>
            <a:r>
              <a:rPr lang="en-US" altLang="en-US" dirty="0" smtClean="0"/>
              <a:t>Internet standards</a:t>
            </a:r>
            <a:r>
              <a:rPr lang="en-US" altLang="en-US" dirty="0"/>
              <a:t>, but it includes </a:t>
            </a:r>
            <a:r>
              <a:rPr lang="en-US" altLang="en-US" dirty="0" smtClean="0"/>
              <a:t>some new architecture</a:t>
            </a:r>
          </a:p>
          <a:p>
            <a:pPr algn="just" eaLnBrk="1" hangingPunct="1">
              <a:lnSpc>
                <a:spcPct val="150000"/>
              </a:lnSpc>
            </a:pPr>
            <a:r>
              <a:rPr lang="en-US" altLang="en-US" dirty="0"/>
              <a:t>Many of </a:t>
            </a:r>
            <a:r>
              <a:rPr lang="en-US" altLang="en-US" dirty="0" smtClean="0"/>
              <a:t>the important </a:t>
            </a:r>
            <a:r>
              <a:rPr lang="en-US" altLang="en-US" dirty="0"/>
              <a:t>standards are aimed at managing transactions in the cloud and making components work together (SOAP, XML, and the various WSDL services</a:t>
            </a:r>
            <a:r>
              <a:rPr lang="en-US" altLang="en-US" dirty="0" smtClean="0"/>
              <a:t>)</a:t>
            </a:r>
          </a:p>
          <a:p>
            <a:pPr algn="just" eaLnBrk="1" hangingPunct="1">
              <a:lnSpc>
                <a:spcPct val="150000"/>
              </a:lnSpc>
            </a:pPr>
            <a:r>
              <a:rPr lang="en-US" altLang="en-US" dirty="0" smtClean="0"/>
              <a:t>A </a:t>
            </a:r>
            <a:r>
              <a:rPr lang="en-US" altLang="en-US" dirty="0"/>
              <a:t>new class of cloud-connected clients may have major </a:t>
            </a:r>
            <a:r>
              <a:rPr lang="en-US" altLang="en-US" dirty="0" smtClean="0"/>
              <a:t>impact </a:t>
            </a:r>
            <a:r>
              <a:rPr lang="en-US" altLang="en-US" dirty="0"/>
              <a:t>in changing the model by which people connect to the Internet and get their work done</a:t>
            </a:r>
            <a:endParaRPr lang="en-US" altLang="en-US" dirty="0" smtClean="0"/>
          </a:p>
        </p:txBody>
      </p:sp>
      <p:sp>
        <p:nvSpPr>
          <p:cNvPr id="4" name="Footer Placeholder 3"/>
          <p:cNvSpPr>
            <a:spLocks noGrp="1"/>
          </p:cNvSpPr>
          <p:nvPr>
            <p:ph type="ftr" sz="quarter" idx="11"/>
          </p:nvPr>
        </p:nvSpPr>
        <p:spPr/>
        <p:txBody>
          <a:bodyPr/>
          <a:lstStyle/>
          <a:p>
            <a:pPr>
              <a:defRPr/>
            </a:pPr>
            <a:r>
              <a:rPr lang="en-US" altLang="en-US"/>
              <a:t>Copyright © 2016 FPT University</a:t>
            </a:r>
            <a:endParaRPr lang="es-ES" altLang="en-US"/>
          </a:p>
        </p:txBody>
      </p:sp>
      <p:sp>
        <p:nvSpPr>
          <p:cNvPr id="47109" name="Slide Number Placeholder 4"/>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mtClean="0">
                <a:solidFill>
                  <a:srgbClr val="FEFFFF"/>
                </a:solidFill>
              </a:rPr>
              <a:t>1-</a:t>
            </a:r>
            <a:fld id="{DA8826E0-706E-451C-B17D-B1E96A99E6ED}" type="slidenum">
              <a:rPr lang="en-US" altLang="en-US" smtClean="0">
                <a:solidFill>
                  <a:srgbClr val="FEFFFF"/>
                </a:solidFill>
              </a:rPr>
              <a:pPr/>
              <a:t>41</a:t>
            </a:fld>
            <a:endParaRPr lang="en-US" altLang="en-US" smtClean="0">
              <a:solidFill>
                <a:srgbClr val="FEFFFF"/>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970199" cy="823690"/>
          </a:xfrm>
        </p:spPr>
        <p:txBody>
          <a:bodyPr/>
          <a:lstStyle/>
          <a:p>
            <a:r>
              <a:rPr lang="en-US" sz="2800" dirty="0" smtClean="0"/>
              <a:t>Exploring the Cloud Computing Stack</a:t>
            </a:r>
            <a:endParaRPr lang="en-US" sz="2800" dirty="0"/>
          </a:p>
        </p:txBody>
      </p:sp>
      <p:sp>
        <p:nvSpPr>
          <p:cNvPr id="3" name="Content Placeholder 2"/>
          <p:cNvSpPr>
            <a:spLocks noGrp="1"/>
          </p:cNvSpPr>
          <p:nvPr>
            <p:ph idx="1"/>
          </p:nvPr>
        </p:nvSpPr>
        <p:spPr>
          <a:xfrm>
            <a:off x="1676400" y="1600200"/>
            <a:ext cx="6972985" cy="4311022"/>
          </a:xfrm>
        </p:spPr>
        <p:txBody>
          <a:bodyPr/>
          <a:lstStyle/>
          <a:p>
            <a:pPr algn="just">
              <a:lnSpc>
                <a:spcPct val="150000"/>
              </a:lnSpc>
            </a:pPr>
            <a:r>
              <a:rPr lang="en-US" dirty="0" smtClean="0"/>
              <a:t>A cloud can be created within an organization's own infrastructure or outsourced to another datacenter. </a:t>
            </a:r>
          </a:p>
          <a:p>
            <a:pPr algn="just">
              <a:lnSpc>
                <a:spcPct val="150000"/>
              </a:lnSpc>
            </a:pPr>
            <a:r>
              <a:rPr lang="en-US" dirty="0" smtClean="0"/>
              <a:t>Resources in a cloud often are virtualized resources because virtualized resources are easier to modify and optimize. A compute cloud requires virtualized storage to support the staging and storage of data. </a:t>
            </a:r>
          </a:p>
          <a:p>
            <a:pPr algn="just">
              <a:lnSpc>
                <a:spcPct val="150000"/>
              </a:lnSpc>
            </a:pPr>
            <a:r>
              <a:rPr lang="en-US" dirty="0" smtClean="0"/>
              <a:t>From a user's perspective, it is important that the resources appear to be infinitely scalable, that the service be measurable, and that the pricing be metered. </a:t>
            </a:r>
            <a:endParaRPr lang="en-US" dirty="0"/>
          </a:p>
        </p:txBody>
      </p:sp>
    </p:spTree>
    <p:extLst>
      <p:ext uri="{BB962C8B-B14F-4D97-AF65-F5344CB8AC3E}">
        <p14:creationId xmlns:p14="http://schemas.microsoft.com/office/powerpoint/2010/main" val="4930304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899890"/>
          </a:xfrm>
        </p:spPr>
        <p:txBody>
          <a:bodyPr/>
          <a:lstStyle/>
          <a:p>
            <a:r>
              <a:rPr lang="en-US" sz="2800" dirty="0" err="1" smtClean="0"/>
              <a:t>Composability</a:t>
            </a:r>
            <a:endParaRPr lang="en-US" sz="2800" dirty="0"/>
          </a:p>
        </p:txBody>
      </p:sp>
      <p:sp>
        <p:nvSpPr>
          <p:cNvPr id="3" name="Content Placeholder 2"/>
          <p:cNvSpPr>
            <a:spLocks noGrp="1"/>
          </p:cNvSpPr>
          <p:nvPr>
            <p:ph idx="1"/>
          </p:nvPr>
        </p:nvSpPr>
        <p:spPr>
          <a:xfrm>
            <a:off x="1942415" y="1524000"/>
            <a:ext cx="6820585" cy="4387222"/>
          </a:xfrm>
        </p:spPr>
        <p:txBody>
          <a:bodyPr/>
          <a:lstStyle/>
          <a:p>
            <a:pPr algn="just">
              <a:lnSpc>
                <a:spcPct val="150000"/>
              </a:lnSpc>
            </a:pPr>
            <a:r>
              <a:rPr lang="en-US" dirty="0" smtClean="0"/>
              <a:t>Applications built in the cloud often have the property of being built from a collection of components, a feature referred to as </a:t>
            </a:r>
            <a:r>
              <a:rPr lang="en-US" dirty="0" err="1" smtClean="0"/>
              <a:t>composability</a:t>
            </a:r>
            <a:endParaRPr lang="en-US" dirty="0" smtClean="0"/>
          </a:p>
          <a:p>
            <a:pPr algn="just">
              <a:lnSpc>
                <a:spcPct val="150000"/>
              </a:lnSpc>
            </a:pPr>
            <a:r>
              <a:rPr lang="en-US" dirty="0" smtClean="0"/>
              <a:t>A </a:t>
            </a:r>
            <a:r>
              <a:rPr lang="en-US" dirty="0" err="1" smtClean="0"/>
              <a:t>composable</a:t>
            </a:r>
            <a:r>
              <a:rPr lang="en-US" dirty="0" smtClean="0"/>
              <a:t> component must be: </a:t>
            </a:r>
          </a:p>
          <a:p>
            <a:pPr lvl="1" algn="just">
              <a:lnSpc>
                <a:spcPct val="150000"/>
              </a:lnSpc>
            </a:pPr>
            <a:r>
              <a:rPr lang="en-US" dirty="0" smtClean="0"/>
              <a:t>Modular: It is a self-contained and independent unit that is cooperative, reusable, and replaceable. </a:t>
            </a:r>
            <a:endParaRPr lang="en-US" dirty="0"/>
          </a:p>
          <a:p>
            <a:pPr lvl="1" algn="just">
              <a:lnSpc>
                <a:spcPct val="150000"/>
              </a:lnSpc>
            </a:pPr>
            <a:r>
              <a:rPr lang="en-US" dirty="0" smtClean="0"/>
              <a:t>Stateless: A transaction is executed without regard to other transactions or requests. </a:t>
            </a:r>
            <a:endParaRPr lang="en-US" dirty="0"/>
          </a:p>
        </p:txBody>
      </p:sp>
    </p:spTree>
    <p:extLst>
      <p:ext uri="{BB962C8B-B14F-4D97-AF65-F5344CB8AC3E}">
        <p14:creationId xmlns:p14="http://schemas.microsoft.com/office/powerpoint/2010/main" val="2855406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823690"/>
          </a:xfrm>
        </p:spPr>
        <p:txBody>
          <a:bodyPr/>
          <a:lstStyle/>
          <a:p>
            <a:r>
              <a:rPr lang="en-US" sz="2800" dirty="0" err="1" smtClean="0"/>
              <a:t>Composability</a:t>
            </a:r>
            <a:endParaRPr lang="en-US" sz="2800" dirty="0"/>
          </a:p>
        </p:txBody>
      </p:sp>
      <p:sp>
        <p:nvSpPr>
          <p:cNvPr id="3" name="Content Placeholder 2"/>
          <p:cNvSpPr>
            <a:spLocks noGrp="1"/>
          </p:cNvSpPr>
          <p:nvPr>
            <p:ph idx="1"/>
          </p:nvPr>
        </p:nvSpPr>
        <p:spPr>
          <a:xfrm>
            <a:off x="1942415" y="1676400"/>
            <a:ext cx="6896785" cy="4234822"/>
          </a:xfrm>
        </p:spPr>
        <p:txBody>
          <a:bodyPr>
            <a:normAutofit fontScale="92500"/>
          </a:bodyPr>
          <a:lstStyle/>
          <a:p>
            <a:pPr algn="just">
              <a:lnSpc>
                <a:spcPct val="150000"/>
              </a:lnSpc>
            </a:pPr>
            <a:r>
              <a:rPr lang="en-US" dirty="0"/>
              <a:t>C</a:t>
            </a:r>
            <a:r>
              <a:rPr lang="en-US" dirty="0" smtClean="0"/>
              <a:t>loud computing doesn't require that hardware and software be </a:t>
            </a:r>
            <a:r>
              <a:rPr lang="en-US" dirty="0" err="1" smtClean="0"/>
              <a:t>composable</a:t>
            </a:r>
            <a:r>
              <a:rPr lang="en-US" dirty="0" smtClean="0"/>
              <a:t>, but it’s more </a:t>
            </a:r>
            <a:r>
              <a:rPr lang="en-US" dirty="0" err="1" smtClean="0"/>
              <a:t>desireable</a:t>
            </a:r>
            <a:r>
              <a:rPr lang="en-US" dirty="0" smtClean="0"/>
              <a:t> from a developer or user's standpoint it </a:t>
            </a:r>
          </a:p>
          <a:p>
            <a:pPr algn="just">
              <a:lnSpc>
                <a:spcPct val="150000"/>
              </a:lnSpc>
            </a:pPr>
            <a:r>
              <a:rPr lang="en-US" dirty="0" smtClean="0"/>
              <a:t>From the standpoint of an </a:t>
            </a:r>
            <a:r>
              <a:rPr lang="en-US" dirty="0" err="1" smtClean="0"/>
              <a:t>IaaS</a:t>
            </a:r>
            <a:r>
              <a:rPr lang="en-US" dirty="0" smtClean="0"/>
              <a:t> (Infrastructure as a Service) vendor such as Amazon Web Services, </a:t>
            </a:r>
            <a:r>
              <a:rPr lang="en-US" dirty="0" err="1" smtClean="0"/>
              <a:t>GoGrid</a:t>
            </a:r>
            <a:r>
              <a:rPr lang="en-US" dirty="0" smtClean="0"/>
              <a:t>, or Rackspace, it makes no sense to offer non-standard machine instances to customers, because those customers are almost certainly deploying applications built on standard operating systems such as Linux, Windows, Solaris, or some other well-known operating system.</a:t>
            </a:r>
            <a:endParaRPr lang="en-US" dirty="0"/>
          </a:p>
        </p:txBody>
      </p:sp>
    </p:spTree>
    <p:extLst>
      <p:ext uri="{BB962C8B-B14F-4D97-AF65-F5344CB8AC3E}">
        <p14:creationId xmlns:p14="http://schemas.microsoft.com/office/powerpoint/2010/main" val="3356796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671290"/>
          </a:xfrm>
        </p:spPr>
        <p:txBody>
          <a:bodyPr/>
          <a:lstStyle/>
          <a:p>
            <a:r>
              <a:rPr lang="en-US" sz="2800" dirty="0" err="1" smtClean="0"/>
              <a:t>Composability</a:t>
            </a:r>
            <a:endParaRPr lang="en-US" sz="2800" dirty="0"/>
          </a:p>
        </p:txBody>
      </p:sp>
      <p:sp>
        <p:nvSpPr>
          <p:cNvPr id="3" name="Content Placeholder 2"/>
          <p:cNvSpPr>
            <a:spLocks noGrp="1"/>
          </p:cNvSpPr>
          <p:nvPr>
            <p:ph idx="1"/>
          </p:nvPr>
        </p:nvSpPr>
        <p:spPr>
          <a:xfrm>
            <a:off x="1942415" y="1600200"/>
            <a:ext cx="6972985" cy="4311022"/>
          </a:xfrm>
        </p:spPr>
        <p:txBody>
          <a:bodyPr>
            <a:normAutofit/>
          </a:bodyPr>
          <a:lstStyle/>
          <a:p>
            <a:pPr algn="just">
              <a:lnSpc>
                <a:spcPct val="150000"/>
              </a:lnSpc>
            </a:pPr>
            <a:r>
              <a:rPr lang="en-US" dirty="0" err="1" smtClean="0"/>
              <a:t>PaaS</a:t>
            </a:r>
            <a:r>
              <a:rPr lang="en-US" dirty="0" smtClean="0"/>
              <a:t> (Platform as a Service) vendors such as Windows Azure or Google </a:t>
            </a:r>
            <a:r>
              <a:rPr lang="en-US" dirty="0" err="1" smtClean="0"/>
              <a:t>AppEngine</a:t>
            </a:r>
            <a:r>
              <a:rPr lang="en-US" dirty="0" smtClean="0"/>
              <a:t> may narrow the definition of standard parts to standard parts that work with their own platforms, but at least from the standpoint of the individual platform service provider, the intent is to be modular for their own developers.</a:t>
            </a:r>
          </a:p>
          <a:p>
            <a:pPr algn="just">
              <a:lnSpc>
                <a:spcPct val="150000"/>
              </a:lnSpc>
            </a:pPr>
            <a:r>
              <a:rPr lang="en-US" dirty="0" smtClean="0"/>
              <a:t>SaaS (Software as a Service), the notion of </a:t>
            </a:r>
            <a:r>
              <a:rPr lang="en-US" dirty="0" err="1" smtClean="0"/>
              <a:t>composability</a:t>
            </a:r>
            <a:r>
              <a:rPr lang="en-US" dirty="0" smtClean="0"/>
              <a:t> for users may completely disappear. </a:t>
            </a:r>
            <a:endParaRPr lang="en-US" dirty="0"/>
          </a:p>
        </p:txBody>
      </p:sp>
    </p:spTree>
    <p:extLst>
      <p:ext uri="{BB962C8B-B14F-4D97-AF65-F5344CB8AC3E}">
        <p14:creationId xmlns:p14="http://schemas.microsoft.com/office/powerpoint/2010/main" val="2700545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823690"/>
          </a:xfrm>
        </p:spPr>
        <p:txBody>
          <a:bodyPr/>
          <a:lstStyle/>
          <a:p>
            <a:r>
              <a:rPr lang="en-US" sz="2800" dirty="0" err="1" smtClean="0"/>
              <a:t>Composability</a:t>
            </a:r>
            <a:endParaRPr lang="en-US" sz="2800" dirty="0"/>
          </a:p>
        </p:txBody>
      </p:sp>
      <p:sp>
        <p:nvSpPr>
          <p:cNvPr id="3" name="Content Placeholder 2"/>
          <p:cNvSpPr>
            <a:spLocks noGrp="1"/>
          </p:cNvSpPr>
          <p:nvPr>
            <p:ph idx="1"/>
          </p:nvPr>
        </p:nvSpPr>
        <p:spPr>
          <a:xfrm>
            <a:off x="1942415" y="1600200"/>
            <a:ext cx="7049185" cy="4311022"/>
          </a:xfrm>
        </p:spPr>
        <p:txBody>
          <a:bodyPr>
            <a:normAutofit/>
          </a:bodyPr>
          <a:lstStyle/>
          <a:p>
            <a:pPr>
              <a:lnSpc>
                <a:spcPct val="150000"/>
              </a:lnSpc>
            </a:pPr>
            <a:r>
              <a:rPr lang="en-US" dirty="0" smtClean="0"/>
              <a:t>A PaaS or SaaS service provider gets the same benefits from a </a:t>
            </a:r>
            <a:r>
              <a:rPr lang="en-US" dirty="0" err="1" smtClean="0"/>
              <a:t>composable</a:t>
            </a:r>
            <a:r>
              <a:rPr lang="en-US" dirty="0" smtClean="0"/>
              <a:t> system that a user </a:t>
            </a:r>
            <a:r>
              <a:rPr lang="en-US" dirty="0" smtClean="0"/>
              <a:t>does these </a:t>
            </a:r>
            <a:r>
              <a:rPr lang="en-US" dirty="0" smtClean="0"/>
              <a:t>things, among others: </a:t>
            </a:r>
          </a:p>
          <a:p>
            <a:pPr lvl="1">
              <a:lnSpc>
                <a:spcPct val="150000"/>
              </a:lnSpc>
            </a:pPr>
            <a:r>
              <a:rPr lang="en-US" dirty="0" smtClean="0"/>
              <a:t>Easier to assemble systems </a:t>
            </a:r>
          </a:p>
          <a:p>
            <a:pPr lvl="1">
              <a:lnSpc>
                <a:spcPct val="150000"/>
              </a:lnSpc>
            </a:pPr>
            <a:r>
              <a:rPr lang="en-US" dirty="0" smtClean="0"/>
              <a:t>Cheaper system development </a:t>
            </a:r>
          </a:p>
          <a:p>
            <a:pPr lvl="1">
              <a:lnSpc>
                <a:spcPct val="150000"/>
              </a:lnSpc>
            </a:pPr>
            <a:r>
              <a:rPr lang="en-US" dirty="0" smtClean="0"/>
              <a:t>More reliable operation </a:t>
            </a:r>
          </a:p>
          <a:p>
            <a:pPr lvl="1">
              <a:lnSpc>
                <a:spcPct val="150000"/>
              </a:lnSpc>
            </a:pPr>
            <a:r>
              <a:rPr lang="en-US" dirty="0" smtClean="0"/>
              <a:t>A larger pool of qualified developers </a:t>
            </a:r>
          </a:p>
          <a:p>
            <a:pPr lvl="1">
              <a:lnSpc>
                <a:spcPct val="150000"/>
              </a:lnSpc>
            </a:pPr>
            <a:r>
              <a:rPr lang="en-US" dirty="0" smtClean="0"/>
              <a:t>A logical design methodology </a:t>
            </a:r>
          </a:p>
        </p:txBody>
      </p:sp>
    </p:spTree>
    <p:extLst>
      <p:ext uri="{BB962C8B-B14F-4D97-AF65-F5344CB8AC3E}">
        <p14:creationId xmlns:p14="http://schemas.microsoft.com/office/powerpoint/2010/main" val="1918656212"/>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2659</TotalTime>
  <Words>2537</Words>
  <Application>Microsoft Office PowerPoint</Application>
  <PresentationFormat>On-screen Show (4:3)</PresentationFormat>
  <Paragraphs>181</Paragraphs>
  <Slides>42</Slides>
  <Notes>25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Arial</vt:lpstr>
      <vt:lpstr>Calibri</vt:lpstr>
      <vt:lpstr>Calibri Light</vt:lpstr>
      <vt:lpstr>Century Gothic</vt:lpstr>
      <vt:lpstr>Century Gothic (Body)</vt:lpstr>
      <vt:lpstr>Tahoma</vt:lpstr>
      <vt:lpstr>Times New Roman</vt:lpstr>
      <vt:lpstr>Wingdings 3</vt:lpstr>
      <vt:lpstr>Wisp</vt:lpstr>
      <vt:lpstr>Chapter 3</vt:lpstr>
      <vt:lpstr>Learning Objectives</vt:lpstr>
      <vt:lpstr>Exploring the Cloud Computing Stack</vt:lpstr>
      <vt:lpstr>Exploring the Cloud Computing Stack</vt:lpstr>
      <vt:lpstr>Exploring the Cloud Computing Stack</vt:lpstr>
      <vt:lpstr>Composability</vt:lpstr>
      <vt:lpstr>Composability</vt:lpstr>
      <vt:lpstr>Composability</vt:lpstr>
      <vt:lpstr>Composability</vt:lpstr>
      <vt:lpstr>Composability</vt:lpstr>
      <vt:lpstr>Infrastructure</vt:lpstr>
      <vt:lpstr>Infrastructure</vt:lpstr>
      <vt:lpstr>Infrastructure</vt:lpstr>
      <vt:lpstr>Platforms</vt:lpstr>
      <vt:lpstr>Platforms</vt:lpstr>
      <vt:lpstr>Platforms</vt:lpstr>
      <vt:lpstr>Platforms</vt:lpstr>
      <vt:lpstr>Virtual Appliances</vt:lpstr>
      <vt:lpstr>Virtual Appliances</vt:lpstr>
      <vt:lpstr>Virtual Appliances</vt:lpstr>
      <vt:lpstr>Virtual Appliances</vt:lpstr>
      <vt:lpstr>PowerPoint Presentation</vt:lpstr>
      <vt:lpstr>Communication Protocols</vt:lpstr>
      <vt:lpstr>Communication Protocols</vt:lpstr>
      <vt:lpstr>Communication Protocols</vt:lpstr>
      <vt:lpstr>Communication Protocols</vt:lpstr>
      <vt:lpstr>Communication Protocols</vt:lpstr>
      <vt:lpstr>Communication Protocols</vt:lpstr>
      <vt:lpstr>Communication Protocols</vt:lpstr>
      <vt:lpstr>Communication Protocols</vt:lpstr>
      <vt:lpstr>Communication Protocols</vt:lpstr>
      <vt:lpstr>Communication Protocols</vt:lpstr>
      <vt:lpstr>Applications</vt:lpstr>
      <vt:lpstr>Applications</vt:lpstr>
      <vt:lpstr>Connecting to the cloud</vt:lpstr>
      <vt:lpstr>Connecting to the cloud</vt:lpstr>
      <vt:lpstr>Connecting to the cloud</vt:lpstr>
      <vt:lpstr>Gbridge</vt:lpstr>
      <vt:lpstr>The Jolicloud Netbook OS</vt:lpstr>
      <vt:lpstr>The Jolicloud Netbook OS </vt:lpstr>
      <vt:lpstr>Google chrome OS</vt:lpstr>
      <vt:lpstr>Summary</vt:lpstr>
    </vt:vector>
  </TitlesOfParts>
  <Company>Toshiba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dc:title>
  <dc:creator>Judy</dc:creator>
  <cp:lastModifiedBy>Administrator</cp:lastModifiedBy>
  <cp:revision>123</cp:revision>
  <dcterms:created xsi:type="dcterms:W3CDTF">2011-09-21T16:10:10Z</dcterms:created>
  <dcterms:modified xsi:type="dcterms:W3CDTF">2017-01-24T20:05:58Z</dcterms:modified>
</cp:coreProperties>
</file>

<file path=docProps/thumbnail.jpeg>
</file>